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1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960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44"/>
  </p:notesMasterIdLst>
  <p:handoutMasterIdLst>
    <p:handoutMasterId r:id="rId45"/>
  </p:handoutMasterIdLst>
  <p:sldIdLst>
    <p:sldId id="256" r:id="rId22"/>
    <p:sldId id="257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390" r:id="rId40"/>
    <p:sldId id="393" r:id="rId41"/>
    <p:sldId id="276" r:id="rId42"/>
    <p:sldId id="410" r:id="rId43"/>
  </p:sldIdLst>
  <p:sldSz cx="12192000" cy="6858000"/>
  <p:notesSz cx="6858000" cy="9144000"/>
  <p:embeddedFontLs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Figtree" panose="020B0604020202020204" charset="0"/>
      <p:regular r:id="rId50"/>
      <p:bold r:id="rId51"/>
      <p:italic r:id="rId52"/>
      <p:boldItalic r:id="rId53"/>
    </p:embeddedFont>
    <p:embeddedFont>
      <p:font typeface="Figtree Light" panose="020B0604020202020204" charset="0"/>
      <p:regular r:id="rId54"/>
      <p:italic r:id="rId55"/>
    </p:embeddedFont>
    <p:embeddedFont>
      <p:font typeface="Montserrat" pitchFamily="2" charset="0"/>
      <p:regular r:id="rId56"/>
      <p:bold r:id="rId57"/>
      <p:italic r:id="rId58"/>
      <p:boldItalic r:id="rId59"/>
    </p:embeddedFont>
    <p:embeddedFont>
      <p:font typeface="Montserrat Black" pitchFamily="2" charset="0"/>
      <p:bold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>
            <p14:sldId id="256"/>
            <p14:sldId id="257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390"/>
            <p14:sldId id="393"/>
            <p14:sldId id="276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CCAC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3" autoAdjust="0"/>
    <p:restoredTop sz="72231" autoAdjust="0"/>
  </p:normalViewPr>
  <p:slideViewPr>
    <p:cSldViewPr snapToGrid="0">
      <p:cViewPr varScale="1">
        <p:scale>
          <a:sx n="45" d="100"/>
          <a:sy n="45" d="100"/>
        </p:scale>
        <p:origin x="29" y="163"/>
      </p:cViewPr>
      <p:guideLst/>
    </p:cSldViewPr>
  </p:slideViewPr>
  <p:outlineViewPr>
    <p:cViewPr>
      <p:scale>
        <a:sx n="33" d="100"/>
        <a:sy n="33" d="100"/>
      </p:scale>
      <p:origin x="0" y="-24394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638" y="-55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5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microsoft.com/office/2018/10/relationships/authors" Target="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6.fntdata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001010-5018-3D3C-F75A-C9382986DF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48306-4297-B984-0E2B-9A5B1F9DCC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174C7-A8E2-4557-92FA-12B8230C467B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5E848-799D-2AE2-D2C8-4DB237CA9E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96393-2A32-320B-C479-57F633CAA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592BF-4E91-4829-84C6-17D0EDD729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608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40C54EA-4BB1-0AE2-2B2D-97D7E4A95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BBE463D-DC62-2177-2EC8-C380496AE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461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an exception is raised, Python creates an </a:t>
            </a:r>
            <a:r>
              <a:rPr lang="en-GB" b="1" dirty="0"/>
              <a:t>exception object</a:t>
            </a:r>
            <a:r>
              <a:rPr lang="en-GB" dirty="0"/>
              <a:t>, which like any other class instance, has attributes. New in Python 3 is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__traceback__</a:t>
            </a:r>
            <a:r>
              <a:rPr lang="en-GB" dirty="0"/>
              <a:t> attribute, which provides the full stack trace.</a:t>
            </a:r>
          </a:p>
          <a:p>
            <a:endParaRPr lang="en-GB" dirty="0"/>
          </a:p>
          <a:p>
            <a:r>
              <a:rPr lang="en-GB" dirty="0"/>
              <a:t>Different types of exceptions are actually </a:t>
            </a:r>
            <a:r>
              <a:rPr lang="en-GB" b="1" dirty="0"/>
              <a:t>subclasses</a:t>
            </a:r>
            <a:r>
              <a:rPr lang="en-GB" dirty="0"/>
              <a:t> of the </a:t>
            </a:r>
            <a:r>
              <a:rPr lang="en-GB" b="1" dirty="0" err="1"/>
              <a:t>Base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Exception</a:t>
            </a:r>
            <a:r>
              <a:rPr lang="en-GB" dirty="0"/>
              <a:t> class, and each subclass may define its own attributes. For example, as shown on the slide,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FileNotFoundError</a:t>
            </a:r>
            <a:r>
              <a:rPr lang="en-GB" dirty="0"/>
              <a:t> subclass includes a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filename</a:t>
            </a:r>
            <a:r>
              <a:rPr lang="en-GB" dirty="0"/>
              <a:t> attribute. This was introduced in Python 3.3; in earlier versions,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IOError</a:t>
            </a:r>
            <a:r>
              <a:rPr lang="en-GB" dirty="0"/>
              <a:t> was used instead. The full Python exception hierarchy is shown on a later slide.</a:t>
            </a:r>
          </a:p>
          <a:p>
            <a:endParaRPr lang="en-GB" dirty="0"/>
          </a:p>
          <a:p>
            <a:r>
              <a:rPr lang="en-GB" dirty="0"/>
              <a:t>One useful way to understand the syntax of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statement is to think of it as a </a:t>
            </a:r>
            <a:r>
              <a:rPr lang="en-GB" b="1" dirty="0"/>
              <a:t>special kind of function call</a:t>
            </a:r>
            <a:r>
              <a:rPr lang="en-GB" dirty="0"/>
              <a:t>. It receives one parameter, the exception object and specifies which type of exception it will accept. The name following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GB" dirty="0"/>
              <a:t> keyword becomes the local reference to that object, allowing its attributes to be accessed within the handler.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811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purpose of the finally block is to hold </a:t>
            </a:r>
            <a:r>
              <a:rPr lang="en-GB" b="1" dirty="0"/>
              <a:t>cleanup or teardown code</a:t>
            </a:r>
            <a:r>
              <a:rPr lang="en-GB" dirty="0"/>
              <a:t> that must always be executed, regardless of whether an exception occurs. It is particularly useful as an alternative to a destructor, since, as we saw earlier the __del__() method may not always be called.</a:t>
            </a:r>
          </a:p>
          <a:p>
            <a:endParaRPr lang="en-GB" dirty="0"/>
          </a:p>
          <a:p>
            <a:r>
              <a:rPr lang="en-GB" dirty="0"/>
              <a:t>The finally blocks are also commonly used to </a:t>
            </a:r>
            <a:r>
              <a:rPr lang="en-GB" b="1" dirty="0"/>
              <a:t>release locks</a:t>
            </a:r>
            <a:r>
              <a:rPr lang="en-GB" dirty="0"/>
              <a:t> acquired in multithreaded programs. If a lock is obtained within the try block, placing the unlock operation in finally guarantees that it will always be released. However, caution is required: just because cleanup code runs does not mean that the resource is still in a consistent state. The try block may have failed partway through, leaving objects in an undefined condition. There is </a:t>
            </a:r>
            <a:r>
              <a:rPr lang="en-GB" b="1" dirty="0"/>
              <a:t>no automatic rollback - </a:t>
            </a:r>
            <a:r>
              <a:rPr lang="en-GB" dirty="0"/>
              <a:t>you must handle that logic yourself. </a:t>
            </a:r>
          </a:p>
          <a:p>
            <a:endParaRPr lang="en-GB" dirty="0"/>
          </a:p>
          <a:p>
            <a:r>
              <a:rPr lang="en-GB" dirty="0"/>
              <a:t>In the finally block, never assume that the try block succeeded; always </a:t>
            </a:r>
            <a:r>
              <a:rPr lang="en-GB" b="1" dirty="0"/>
              <a:t>check handles and variables</a:t>
            </a:r>
            <a:r>
              <a:rPr lang="en-GB" dirty="0"/>
              <a:t> (for example, test for None) before using or freeing them.</a:t>
            </a:r>
          </a:p>
          <a:p>
            <a:endParaRPr lang="en-GB" dirty="0"/>
          </a:p>
          <a:p>
            <a:r>
              <a:rPr lang="en-GB" dirty="0"/>
              <a:t>You cannot access the original exception object from within a finally block, and if the finally code itself raises an exception, the original one is </a:t>
            </a:r>
            <a:r>
              <a:rPr lang="en-GB" b="1" dirty="0"/>
              <a:t>lost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917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first attempts to execute the code within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dirty="0"/>
              <a:t> block. If an exception occurs during execution, Python searches for a matching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block to handle it. If no suitable handler is found, the call stack is </a:t>
            </a:r>
            <a:r>
              <a:rPr lang="en-GB" b="1" dirty="0"/>
              <a:t>unwound</a:t>
            </a:r>
            <a:r>
              <a:rPr lang="en-GB" dirty="0"/>
              <a:t> until one is located, or, if none exists, the </a:t>
            </a:r>
            <a:r>
              <a:rPr lang="en-GB" b="1" dirty="0"/>
              <a:t>default exception handler</a:t>
            </a:r>
            <a:r>
              <a:rPr lang="en-GB" dirty="0"/>
              <a:t> is invoked and the program terminates. When a matching handler is found, it is executed, followed by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</a:t>
            </a:r>
            <a:r>
              <a:rPr lang="en-GB" dirty="0"/>
              <a:t> block (if present).</a:t>
            </a:r>
          </a:p>
          <a:p>
            <a:endParaRPr lang="en-GB" dirty="0"/>
          </a:p>
          <a:p>
            <a:r>
              <a:rPr lang="en-GB" dirty="0"/>
              <a:t>If no exception is raised,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dirty="0"/>
              <a:t> block is executed (if defined), and then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</a:t>
            </a:r>
            <a:r>
              <a:rPr lang="en-GB" dirty="0"/>
              <a:t> block runs.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471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Although objects of any type can be raised as exceptions, not just those within the hierarchy shown earlier - it is best practice to use the </a:t>
            </a:r>
            <a:r>
              <a:rPr lang="en-GB" b="1" dirty="0"/>
              <a:t>standard exception classes</a:t>
            </a:r>
            <a:r>
              <a:rPr lang="en-GB" dirty="0"/>
              <a:t> already defined in Python’s hierarchy. If a new type of exception is required, it can be created by deriving a class from an appropriate existing one. For example, database interfaces often define their own </a:t>
            </a:r>
            <a:r>
              <a:rPr lang="en-GB" b="1" dirty="0"/>
              <a:t>specialised exception hierarchies</a:t>
            </a:r>
            <a:r>
              <a:rPr lang="en-GB" dirty="0"/>
              <a:t> built on these standard classes. Python 3 introduced a complete reorganisation of the exception hierarchy, removing long-deprecated exceptions and unifying them under </a:t>
            </a:r>
            <a:r>
              <a:rPr lang="en-GB" dirty="0" err="1"/>
              <a:t>BaseException</a:t>
            </a:r>
            <a:r>
              <a:rPr lang="en-GB" dirty="0"/>
              <a:t> and Exception became the standard base for most user-defined exceptions. </a:t>
            </a:r>
          </a:p>
          <a:p>
            <a:r>
              <a:rPr lang="en-GB" dirty="0"/>
              <a:t>Some other changes include:</a:t>
            </a:r>
          </a:p>
          <a:p>
            <a:pPr lvl="1"/>
            <a:r>
              <a:rPr lang="en-GB" b="1" dirty="0"/>
              <a:t>3.2:</a:t>
            </a:r>
            <a:r>
              <a:rPr lang="en-GB" dirty="0"/>
              <a:t> </a:t>
            </a:r>
            <a:r>
              <a:rPr lang="en-GB" dirty="0" err="1"/>
              <a:t>ResourceWarning</a:t>
            </a:r>
            <a:r>
              <a:rPr lang="en-GB" dirty="0"/>
              <a:t>, </a:t>
            </a:r>
            <a:r>
              <a:rPr lang="en-GB" dirty="0" err="1"/>
              <a:t>PendingDeprecationWarning</a:t>
            </a:r>
            <a:r>
              <a:rPr lang="en-GB" dirty="0"/>
              <a:t>, and </a:t>
            </a:r>
            <a:r>
              <a:rPr lang="en-GB" dirty="0" err="1"/>
              <a:t>ImportWarning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3.3:</a:t>
            </a:r>
            <a:r>
              <a:rPr lang="en-GB" dirty="0"/>
              <a:t> </a:t>
            </a:r>
            <a:r>
              <a:rPr lang="en-GB" dirty="0" err="1"/>
              <a:t>OSError</a:t>
            </a:r>
            <a:r>
              <a:rPr lang="en-GB" dirty="0"/>
              <a:t>, </a:t>
            </a:r>
            <a:r>
              <a:rPr lang="en-GB" dirty="0" err="1"/>
              <a:t>FileExistsError</a:t>
            </a:r>
            <a:r>
              <a:rPr lang="en-GB" dirty="0"/>
              <a:t>, </a:t>
            </a:r>
            <a:r>
              <a:rPr lang="en-GB" dirty="0" err="1"/>
              <a:t>FileNotFoundError</a:t>
            </a:r>
            <a:r>
              <a:rPr lang="en-GB" dirty="0"/>
              <a:t>, </a:t>
            </a:r>
            <a:r>
              <a:rPr lang="en-GB" dirty="0" err="1"/>
              <a:t>PermissionError</a:t>
            </a:r>
            <a:br>
              <a:rPr lang="en-GB" dirty="0"/>
            </a:br>
            <a:r>
              <a:rPr lang="en-GB" b="1" dirty="0"/>
              <a:t>3.5:</a:t>
            </a:r>
            <a:r>
              <a:rPr lang="en-GB" dirty="0"/>
              <a:t> </a:t>
            </a:r>
            <a:r>
              <a:rPr lang="en-GB" dirty="0" err="1"/>
              <a:t>RecursionError</a:t>
            </a:r>
            <a:r>
              <a:rPr lang="en-GB" dirty="0"/>
              <a:t> as a distinct subclass of </a:t>
            </a:r>
            <a:r>
              <a:rPr lang="en-GB" dirty="0" err="1"/>
              <a:t>RuntimeError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3.6:</a:t>
            </a:r>
            <a:r>
              <a:rPr lang="en-GB" dirty="0"/>
              <a:t> </a:t>
            </a:r>
            <a:r>
              <a:rPr lang="en-GB" dirty="0" err="1"/>
              <a:t>ModuleNotFoundError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3.11:</a:t>
            </a:r>
            <a:r>
              <a:rPr lang="en-GB" dirty="0"/>
              <a:t> </a:t>
            </a:r>
            <a:r>
              <a:rPr lang="en-GB" dirty="0" err="1"/>
              <a:t>ExceptionGroup</a:t>
            </a:r>
            <a:r>
              <a:rPr lang="en-GB" dirty="0"/>
              <a:t> and </a:t>
            </a:r>
            <a:r>
              <a:rPr lang="en-GB" dirty="0" err="1"/>
              <a:t>BaseExceptionGroup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It can be tempting to catch </a:t>
            </a:r>
            <a:r>
              <a:rPr lang="en-GB" i="1" dirty="0"/>
              <a:t>all</a:t>
            </a:r>
            <a:r>
              <a:rPr lang="en-GB" dirty="0"/>
              <a:t> errors, but this is generally a bad idea. Some errors are </a:t>
            </a:r>
            <a:r>
              <a:rPr lang="en-GB" b="1" dirty="0"/>
              <a:t>anticipated</a:t>
            </a:r>
            <a:r>
              <a:rPr lang="en-GB" dirty="0"/>
              <a:t> and can be handled safely, while others are truly </a:t>
            </a:r>
            <a:r>
              <a:rPr lang="en-GB" b="1" dirty="0"/>
              <a:t>unexpected</a:t>
            </a:r>
            <a:r>
              <a:rPr lang="en-GB" dirty="0"/>
              <a:t>. Allowing unexpected errors to terminate the program is often safer—it stops execution before further damage occurs. Trapping every exception can create a </a:t>
            </a:r>
            <a:r>
              <a:rPr lang="en-GB" b="1" dirty="0"/>
              <a:t>false sense of security</a:t>
            </a:r>
            <a:r>
              <a:rPr lang="en-GB" dirty="0"/>
              <a:t> and may </a:t>
            </a:r>
            <a:r>
              <a:rPr lang="en-GB" b="1" dirty="0"/>
              <a:t>hide real bugs</a:t>
            </a:r>
            <a:r>
              <a:rPr lang="en-GB" dirty="0"/>
              <a:t> that need to be fixed.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213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although warnings are technically part of the exception hierarchy, they </a:t>
            </a:r>
            <a:r>
              <a:rPr lang="en-GB" b="1" dirty="0"/>
              <a:t>cannot be caught using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try…except</a:t>
            </a:r>
            <a:r>
              <a:rPr lang="en-GB" b="1" dirty="0"/>
              <a:t> mechanism</a:t>
            </a:r>
            <a:r>
              <a:rPr lang="en-GB" dirty="0"/>
              <a:t> unless they are first </a:t>
            </a:r>
            <a:r>
              <a:rPr lang="en-GB" b="1" dirty="0"/>
              <a:t>converted into exceptions</a:t>
            </a:r>
            <a:r>
              <a:rPr lang="en-GB" dirty="0"/>
              <a:t> through a warning filter.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07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Python built-in assert statement was inspired by the C/C++ macro of the same name, though it behaves differently. It provides a simple way to perform </a:t>
            </a:r>
            <a:r>
              <a:rPr lang="en-GB" b="1" dirty="0"/>
              <a:t>sanity checks</a:t>
            </a:r>
            <a:r>
              <a:rPr lang="en-GB" dirty="0"/>
              <a:t> in code without writing full conditional tests. Assertions are intended mainly for </a:t>
            </a:r>
            <a:r>
              <a:rPr lang="en-GB" b="1" dirty="0"/>
              <a:t>development use</a:t>
            </a:r>
            <a:r>
              <a:rPr lang="en-GB" dirty="0"/>
              <a:t>, to detect conditions that should never occur. When one fails, the program stops, often the safest outcome during testing.</a:t>
            </a:r>
          </a:p>
          <a:p>
            <a:endParaRPr lang="en-GB" dirty="0"/>
          </a:p>
          <a:p>
            <a:r>
              <a:rPr lang="en-GB" dirty="0"/>
              <a:t>In production code, this behaviour is undesirable, so assertions are </a:t>
            </a:r>
            <a:r>
              <a:rPr lang="en-GB" b="1" dirty="0"/>
              <a:t>normally disabled</a:t>
            </a:r>
            <a:r>
              <a:rPr lang="en-GB" dirty="0"/>
              <a:t>. Running Python with the </a:t>
            </a:r>
            <a:r>
              <a:rPr lang="en-GB" b="1" dirty="0"/>
              <a:t>-O (optimize)</a:t>
            </a:r>
            <a:r>
              <a:rPr lang="en-GB" dirty="0"/>
              <a:t> flag ignores all assert statements:</a:t>
            </a:r>
          </a:p>
          <a:p>
            <a:r>
              <a:rPr lang="en-GB" dirty="0"/>
              <a:t>	python -O </a:t>
            </a:r>
            <a:r>
              <a:rPr lang="en-GB" dirty="0" err="1"/>
              <a:t>scriptname</a:t>
            </a:r>
            <a:endParaRPr lang="en-GB" dirty="0"/>
          </a:p>
          <a:p>
            <a:r>
              <a:rPr lang="en-GB" dirty="0"/>
              <a:t>This sets __debug__ to False (default True), which cannot be changed directly in code.</a:t>
            </a:r>
          </a:p>
          <a:p>
            <a:endParaRPr lang="en-GB" dirty="0"/>
          </a:p>
          <a:p>
            <a:r>
              <a:rPr lang="en-GB" dirty="0"/>
              <a:t>The same effect is achieved by setting the environment variable </a:t>
            </a:r>
            <a:r>
              <a:rPr lang="en-GB" b="1" dirty="0"/>
              <a:t>PYTHONOPTIMIZE</a:t>
            </a:r>
            <a:r>
              <a:rPr lang="en-GB" dirty="0"/>
              <a:t> to any non-empty value (commonly 1). If unset, assertions still raise </a:t>
            </a:r>
            <a:r>
              <a:rPr lang="en-GB" dirty="0" err="1"/>
              <a:t>AssertionError</a:t>
            </a:r>
            <a:r>
              <a:rPr lang="en-GB" dirty="0"/>
              <a:t>; if set, they are ignored.</a:t>
            </a:r>
          </a:p>
          <a:p>
            <a:r>
              <a:rPr lang="en-GB" dirty="0"/>
              <a:t>In the example, the built-in all() function checks that every argument evaluates to True, a typical assertion, but note that 0 counts as False, even though it may be valid input.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710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syntax of the raise statement changed in </a:t>
            </a:r>
            <a:r>
              <a:rPr lang="en-GB" b="1" dirty="0"/>
              <a:t>Python 3</a:t>
            </a:r>
            <a:r>
              <a:rPr lang="en-GB" dirty="0"/>
              <a:t>. In earlier versions, it was possible to raise strings or classes directly, but this was removed to make exception handling more consistent. In Python 3, you must raise a </a:t>
            </a:r>
            <a:r>
              <a:rPr lang="en-GB" b="1" dirty="0"/>
              <a:t>standard exception object </a:t>
            </a:r>
            <a:r>
              <a:rPr lang="en-GB" dirty="0"/>
              <a:t>(with parentheses), such as </a:t>
            </a:r>
            <a:r>
              <a:rPr lang="en-GB" dirty="0" err="1"/>
              <a:t>ValueError</a:t>
            </a:r>
            <a:r>
              <a:rPr lang="en-GB" dirty="0"/>
              <a:t>, optionally passing a message string to provide context.</a:t>
            </a:r>
          </a:p>
          <a:p>
            <a:endParaRPr lang="en-GB" dirty="0"/>
          </a:p>
          <a:p>
            <a:r>
              <a:rPr lang="en-GB" dirty="0"/>
              <a:t>Python 3 also introduced the ability to </a:t>
            </a:r>
            <a:r>
              <a:rPr lang="en-GB" b="1" dirty="0"/>
              <a:t>chain exceptions</a:t>
            </a:r>
            <a:r>
              <a:rPr lang="en-GB" dirty="0"/>
              <a:t> using the from keyword, which sets the __cause__ attribute (normally unset). For example:</a:t>
            </a:r>
          </a:p>
          <a:p>
            <a:r>
              <a:rPr lang="en-GB" dirty="0"/>
              <a:t>raise </a:t>
            </a:r>
            <a:r>
              <a:rPr lang="en-GB" dirty="0" err="1"/>
              <a:t>SomeException</a:t>
            </a:r>
            <a:r>
              <a:rPr lang="en-GB" dirty="0"/>
              <a:t> from </a:t>
            </a:r>
            <a:r>
              <a:rPr lang="en-GB" dirty="0" err="1"/>
              <a:t>AnotherException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This explicitly links one exception to another, preserving the original cause in the traceback.</a:t>
            </a:r>
          </a:p>
          <a:p>
            <a:endParaRPr lang="en-GB" dirty="0"/>
          </a:p>
          <a:p>
            <a:r>
              <a:rPr lang="en-GB" dirty="0"/>
              <a:t>You can also define your </a:t>
            </a:r>
            <a:r>
              <a:rPr lang="en-GB" b="1" dirty="0"/>
              <a:t>own exception classes</a:t>
            </a:r>
            <a:r>
              <a:rPr lang="en-GB" dirty="0"/>
              <a:t> by deriving from Exception or one of its subclasses - this is covered on the next slide.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391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earlier versions of Python, it was possible to </a:t>
            </a:r>
            <a:r>
              <a:rPr lang="en-GB" b="1" dirty="0"/>
              <a:t>raise a string</a:t>
            </a:r>
            <a:r>
              <a:rPr lang="en-GB" dirty="0"/>
              <a:t> and catch it using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(similar to early C++ behaviour). This was corrected in </a:t>
            </a:r>
            <a:r>
              <a:rPr lang="en-GB" b="1" dirty="0"/>
              <a:t>Python 3</a:t>
            </a:r>
            <a:r>
              <a:rPr lang="en-GB" dirty="0"/>
              <a:t>, where only </a:t>
            </a:r>
            <a:r>
              <a:rPr lang="en-GB" b="1" dirty="0"/>
              <a:t>exception objects</a:t>
            </a:r>
            <a:r>
              <a:rPr lang="en-GB" dirty="0"/>
              <a:t> can be raised - not strings.</a:t>
            </a:r>
          </a:p>
          <a:p>
            <a:endParaRPr lang="en-GB" dirty="0"/>
          </a:p>
          <a:p>
            <a:r>
              <a:rPr lang="en-GB" dirty="0"/>
              <a:t>The syntax remains straightforward, and it’s common to see several </a:t>
            </a:r>
            <a:r>
              <a:rPr lang="en-GB" b="1" dirty="0"/>
              <a:t>custom exception classes</a:t>
            </a:r>
            <a:r>
              <a:rPr lang="en-GB" dirty="0"/>
              <a:t> defined in a single application. In many cases, these classes are empty, as shown in the example, serving only to identify a specific type of error. The full syntax of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raise</a:t>
            </a:r>
            <a:r>
              <a:rPr lang="en-GB" dirty="0"/>
              <a:t> statement (which is a </a:t>
            </a:r>
            <a:r>
              <a:rPr lang="en-GB" b="1" dirty="0"/>
              <a:t>statement</a:t>
            </a:r>
            <a:r>
              <a:rPr lang="en-GB" dirty="0"/>
              <a:t>, not a built-in function) includes an optional </a:t>
            </a:r>
            <a:r>
              <a:rPr lang="en-GB" b="1" dirty="0"/>
              <a:t>traceback</a:t>
            </a:r>
            <a:r>
              <a:rPr lang="en-GB" dirty="0"/>
              <a:t> argument: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raise exception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with_traceback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(traceback)</a:t>
            </a:r>
          </a:p>
          <a:p>
            <a:endParaRPr lang="en-GB" dirty="0"/>
          </a:p>
          <a:p>
            <a:r>
              <a:rPr lang="en-GB" dirty="0"/>
              <a:t>This allows an exception to be re-raised with a specific traceback, preserving information from a previous error. A more common pattern is to </a:t>
            </a:r>
            <a:r>
              <a:rPr lang="en-GB" b="1" dirty="0"/>
              <a:t>chain exceptions</a:t>
            </a:r>
            <a:r>
              <a:rPr lang="en-GB" dirty="0"/>
              <a:t> using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en-GB" dirty="0"/>
              <a:t> keyword, for example: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</a:rPr>
              <a:t>	except </a:t>
            </a:r>
            <a:r>
              <a:rPr lang="en-GB" sz="1200" kern="1200" dirty="0" err="1">
                <a:solidFill>
                  <a:schemeClr val="tx1"/>
                </a:solidFill>
              </a:rPr>
              <a:t>FileNotFoundError</a:t>
            </a:r>
            <a:r>
              <a:rPr lang="en-GB" sz="1200" kern="1200" dirty="0">
                <a:solidFill>
                  <a:schemeClr val="tx1"/>
                </a:solidFill>
              </a:rPr>
              <a:t> as err: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</a:rPr>
              <a:t>	    raise </a:t>
            </a:r>
            <a:r>
              <a:rPr lang="en-GB" sz="1200" kern="1200" dirty="0" err="1">
                <a:solidFill>
                  <a:schemeClr val="tx1"/>
                </a:solidFill>
              </a:rPr>
              <a:t>MyError</a:t>
            </a:r>
            <a:r>
              <a:rPr lang="en-GB" sz="1200" kern="1200" dirty="0">
                <a:solidFill>
                  <a:schemeClr val="tx1"/>
                </a:solidFill>
              </a:rPr>
              <a:t>('Something went wrong') from err</a:t>
            </a:r>
          </a:p>
          <a:p>
            <a:endParaRPr lang="en-GB" dirty="0"/>
          </a:p>
          <a:p>
            <a:r>
              <a:rPr lang="en-GB" dirty="0"/>
              <a:t>You can also create your own traceback using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with_traceback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method on an exception object if you need to propagate custom error data.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183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Exceptions can occur deep within </a:t>
            </a:r>
            <a:r>
              <a:rPr lang="en-GB" b="1" dirty="0"/>
              <a:t>nested function calls</a:t>
            </a:r>
            <a:r>
              <a:rPr lang="en-GB" dirty="0"/>
              <a:t>, and one may trigger another. To inspect these errors, the </a:t>
            </a:r>
            <a:r>
              <a:rPr lang="en-GB" b="1" dirty="0"/>
              <a:t>sys</a:t>
            </a:r>
            <a:r>
              <a:rPr lang="en-GB" dirty="0"/>
              <a:t> and </a:t>
            </a:r>
            <a:r>
              <a:rPr lang="en-GB" b="1" dirty="0"/>
              <a:t>traceback</a:t>
            </a:r>
            <a:r>
              <a:rPr lang="en-GB" dirty="0"/>
              <a:t> modules provide useful tools.</a:t>
            </a:r>
          </a:p>
          <a:p>
            <a:endParaRPr lang="en-GB" dirty="0"/>
          </a:p>
          <a:p>
            <a:r>
              <a:rPr lang="en-GB" dirty="0" err="1"/>
              <a:t>sys.exc_info</a:t>
            </a:r>
            <a:r>
              <a:rPr lang="en-GB" dirty="0"/>
              <a:t>() returns a tuple containing the exception </a:t>
            </a:r>
            <a:r>
              <a:rPr lang="en-GB" b="1" dirty="0"/>
              <a:t>type, value, and traceback</a:t>
            </a:r>
            <a:r>
              <a:rPr lang="en-GB" dirty="0"/>
              <a:t>. While the traceback can be accessed directly, it’s usually handled via the </a:t>
            </a:r>
            <a:r>
              <a:rPr lang="en-GB" b="1" dirty="0"/>
              <a:t>traceback</a:t>
            </a:r>
            <a:r>
              <a:rPr lang="en-GB" dirty="0"/>
              <a:t> module, which provides several utilities for examining exceptions.</a:t>
            </a:r>
          </a:p>
          <a:p>
            <a:endParaRPr lang="en-GB" dirty="0"/>
          </a:p>
          <a:p>
            <a:r>
              <a:rPr lang="en-GB" dirty="0"/>
              <a:t>The most common is </a:t>
            </a:r>
            <a:r>
              <a:rPr lang="en-GB" dirty="0" err="1"/>
              <a:t>traceback.print_exc</a:t>
            </a:r>
            <a:r>
              <a:rPr lang="en-GB" dirty="0"/>
              <a:t>(), which prints the stack trace in the same format as the interpreter:</a:t>
            </a:r>
          </a:p>
          <a:p>
            <a:pPr lvl="1"/>
            <a:r>
              <a:rPr lang="en-GB" dirty="0"/>
              <a:t>class Exc1(Exception): pass</a:t>
            </a:r>
          </a:p>
          <a:p>
            <a:pPr lvl="1"/>
            <a:r>
              <a:rPr lang="en-GB" dirty="0"/>
              <a:t>def func1():</a:t>
            </a:r>
          </a:p>
          <a:p>
            <a:pPr lvl="1"/>
            <a:r>
              <a:rPr lang="en-GB" dirty="0"/>
              <a:t>    try: open("some file name")</a:t>
            </a:r>
          </a:p>
          <a:p>
            <a:pPr lvl="1"/>
            <a:r>
              <a:rPr lang="en-GB" dirty="0"/>
              <a:t>    except </a:t>
            </a:r>
            <a:r>
              <a:rPr lang="en-GB" dirty="0" err="1"/>
              <a:t>OSError</a:t>
            </a:r>
            <a:r>
              <a:rPr lang="en-GB" dirty="0"/>
              <a:t> as err: raise Exc1(err)</a:t>
            </a:r>
          </a:p>
          <a:p>
            <a:pPr lvl="1"/>
            <a:r>
              <a:rPr lang="en-GB" dirty="0"/>
              <a:t>import sys, traceback</a:t>
            </a:r>
          </a:p>
          <a:p>
            <a:pPr lvl="1"/>
            <a:r>
              <a:rPr lang="en-GB" dirty="0"/>
              <a:t>try: </a:t>
            </a:r>
          </a:p>
          <a:p>
            <a:pPr lvl="1"/>
            <a:r>
              <a:rPr lang="en-GB" dirty="0"/>
              <a:t>    func1()</a:t>
            </a:r>
          </a:p>
          <a:p>
            <a:pPr lvl="1"/>
            <a:r>
              <a:rPr lang="en-GB" dirty="0"/>
              <a:t>except: </a:t>
            </a:r>
          </a:p>
          <a:p>
            <a:pPr lvl="1"/>
            <a:r>
              <a:rPr lang="en-GB" dirty="0"/>
              <a:t>    </a:t>
            </a:r>
            <a:r>
              <a:rPr lang="en-GB" dirty="0" err="1"/>
              <a:t>traceback.print_exc</a:t>
            </a:r>
            <a:r>
              <a:rPr lang="en-GB" dirty="0"/>
              <a:t>()</a:t>
            </a:r>
          </a:p>
          <a:p>
            <a:endParaRPr lang="en-GB" dirty="0"/>
          </a:p>
          <a:p>
            <a:r>
              <a:rPr lang="en-GB" dirty="0"/>
              <a:t>By default this prints to the console, but </a:t>
            </a:r>
            <a:r>
              <a:rPr lang="en-GB" dirty="0" err="1"/>
              <a:t>traceback.format_exc</a:t>
            </a:r>
            <a:r>
              <a:rPr lang="en-GB" dirty="0"/>
              <a:t>() returns the same information as a </a:t>
            </a:r>
            <a:r>
              <a:rPr lang="en-GB" b="1" dirty="0"/>
              <a:t>string</a:t>
            </a:r>
            <a:r>
              <a:rPr lang="en-GB" dirty="0"/>
              <a:t> for </a:t>
            </a:r>
            <a:r>
              <a:rPr lang="en-GB" b="1" dirty="0"/>
              <a:t>logging or custom error handling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29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Answers on next page.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2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68706F-3B8A-D416-8DE6-4FFB55AF5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3393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7E557-85F2-FA00-224B-2F67A4FF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A2988-4E4D-BCFD-9E18-EE62B1B62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C3E5D-0AB0-892E-EC67-990CEF24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Correct answers:</a:t>
            </a:r>
          </a:p>
          <a:p>
            <a:pPr marL="263525" marR="0" lvl="0" indent="-2635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="1" dirty="0"/>
              <a:t>Which of the following statements about exceptions is true?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0" dirty="0"/>
              <a:t>    c. Custom exceptions should normally inherit from Exception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GB" b="1" dirty="0"/>
              <a:t>What happens if an exception is raised but no matching except block is found?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0" dirty="0"/>
              <a:t>    b. Python searches up the call stack for a handler, then stops the program if none is found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1" dirty="0"/>
          </a:p>
          <a:p>
            <a:pPr marL="266700" indent="-266700">
              <a:buFont typeface="+mj-lt"/>
              <a:buAutoNum type="arabicPeriod" startAt="3"/>
            </a:pPr>
            <a:r>
              <a:rPr lang="en-GB" b="1" dirty="0"/>
              <a:t>In Python 3, which of the following raise statements is valid?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 startAt="3"/>
            </a:pPr>
            <a:r>
              <a:rPr lang="en-GB" dirty="0"/>
              <a:t>raise </a:t>
            </a:r>
            <a:r>
              <a:rPr lang="en-GB" dirty="0" err="1"/>
              <a:t>ValueError</a:t>
            </a:r>
            <a:r>
              <a:rPr lang="en-GB" dirty="0"/>
              <a:t>("Error occurred")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266700" indent="-266700">
              <a:buFont typeface="+mj-lt"/>
              <a:buAutoNum type="arabicPeriod" startAt="4"/>
            </a:pPr>
            <a:r>
              <a:rPr lang="en-GB" b="1" dirty="0"/>
              <a:t>Why is the with statement useful when working with files?</a:t>
            </a:r>
            <a:endParaRPr lang="en-GB" dirty="0"/>
          </a:p>
          <a:p>
            <a:pPr marL="538163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It ensures the file is always closed, even if an exception occurs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11B4E-BA52-54C2-F837-2BCBFCA7E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65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03F910-5F21-2BF5-E4FA-73F88546C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598D5E9-6D2B-1588-4EEE-D436D325D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011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Context managers were introduced in </a:t>
            </a:r>
            <a:r>
              <a:rPr lang="en-GB" b="1" dirty="0"/>
              <a:t>Python 2.5</a:t>
            </a:r>
            <a:r>
              <a:rPr lang="en-GB" dirty="0"/>
              <a:t>. Their main advantage is that they allow objects to be </a:t>
            </a:r>
            <a:r>
              <a:rPr lang="en-GB" b="1" dirty="0"/>
              <a:t>initialised and cleaned up automatically</a:t>
            </a:r>
            <a:r>
              <a:rPr lang="en-GB" dirty="0"/>
              <a:t> within a defined context. Unlike destructors, which may not run immediately when an object goes out of scope,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__exit__()</a:t>
            </a:r>
            <a:r>
              <a:rPr lang="en-GB" dirty="0"/>
              <a:t> method of a context manager is </a:t>
            </a:r>
            <a:r>
              <a:rPr lang="en-GB" b="1" dirty="0"/>
              <a:t>guaranteed to execute</a:t>
            </a:r>
            <a:r>
              <a:rPr lang="en-GB" dirty="0"/>
              <a:t> when leaving the context - even if an </a:t>
            </a:r>
            <a:r>
              <a:rPr lang="en-GB" b="1" dirty="0"/>
              <a:t>exception occurs</a:t>
            </a:r>
            <a:r>
              <a:rPr lang="en-GB" dirty="0"/>
              <a:t> inside the block.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67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people know that </a:t>
            </a:r>
            <a:r>
              <a:rPr lang="en-GB" b="1" dirty="0"/>
              <a:t>stderr</a:t>
            </a:r>
            <a:r>
              <a:rPr lang="en-GB" dirty="0"/>
              <a:t> is intended for </a:t>
            </a:r>
            <a:r>
              <a:rPr lang="en-GB" b="1" dirty="0"/>
              <a:t>error messages</a:t>
            </a:r>
            <a:r>
              <a:rPr lang="en-GB" dirty="0"/>
              <a:t>, yet it’s still common to see scripts writing errors to </a:t>
            </a:r>
            <a:r>
              <a:rPr lang="en-GB" b="1" dirty="0" err="1"/>
              <a:t>stdout</a:t>
            </a:r>
            <a:r>
              <a:rPr lang="en-GB" dirty="0"/>
              <a:t> instead. Python automatically routes its own error messages to </a:t>
            </a:r>
            <a:r>
              <a:rPr lang="en-GB" b="1" dirty="0"/>
              <a:t>stderr</a:t>
            </a:r>
            <a:r>
              <a:rPr lang="en-GB" dirty="0"/>
              <a:t>, but it cannot determine which of </a:t>
            </a:r>
            <a:r>
              <a:rPr lang="en-GB" i="1" dirty="0"/>
              <a:t>your</a:t>
            </a:r>
            <a:r>
              <a:rPr lang="en-GB" dirty="0"/>
              <a:t> messages are errors - that’s up to you.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stderr</a:t>
            </a:r>
            <a:r>
              <a:rPr lang="en-GB" dirty="0"/>
              <a:t> correctly is important because many tools and systems rely on that stream to </a:t>
            </a:r>
            <a:r>
              <a:rPr lang="en-GB" b="1" dirty="0"/>
              <a:t>detect, capture, or redirect errors</a:t>
            </a:r>
            <a:r>
              <a:rPr lang="en-GB" dirty="0"/>
              <a:t>. For example, a common system administrator’s trick is to redirect </a:t>
            </a:r>
            <a:r>
              <a:rPr lang="en-GB" b="1" dirty="0"/>
              <a:t>stderr</a:t>
            </a:r>
            <a:r>
              <a:rPr lang="en-GB" dirty="0"/>
              <a:t> (file descriptor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GB" dirty="0"/>
              <a:t>) to a log file, then check the </a:t>
            </a:r>
            <a:r>
              <a:rPr lang="en-GB" b="1" dirty="0"/>
              <a:t>file size</a:t>
            </a:r>
            <a:r>
              <a:rPr lang="en-GB" dirty="0"/>
              <a:t> after the script has run. If the file is empty, no errors were produced, although a more reliable check would be to test the program’s </a:t>
            </a:r>
            <a:r>
              <a:rPr lang="en-GB" b="1" dirty="0"/>
              <a:t>return code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For more advanced error handling, use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logging</a:t>
            </a:r>
            <a:r>
              <a:rPr lang="en-GB" dirty="0"/>
              <a:t> module from the standard library. For debugging and web-based error reports,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cgitb</a:t>
            </a:r>
            <a:r>
              <a:rPr lang="en-GB" dirty="0"/>
              <a:t> module can provide detailed tracebacks.</a:t>
            </a:r>
          </a:p>
          <a:p>
            <a:endParaRPr lang="en-GB" dirty="0"/>
          </a:p>
          <a:p>
            <a:r>
              <a:rPr lang="en-GB" dirty="0"/>
              <a:t>To write to </a:t>
            </a:r>
            <a:r>
              <a:rPr lang="en-GB" b="1" dirty="0"/>
              <a:t>stderr</a:t>
            </a:r>
            <a:r>
              <a:rPr lang="en-GB" dirty="0"/>
              <a:t>, use: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sys.stderr.write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(message)</a:t>
            </a:r>
          </a:p>
          <a:p>
            <a:endParaRPr lang="en-GB" dirty="0"/>
          </a:p>
          <a:p>
            <a:r>
              <a:rPr lang="en-GB" dirty="0"/>
              <a:t>Standard error numbers are defined as constants in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errno</a:t>
            </a:r>
            <a:r>
              <a:rPr lang="en-GB" dirty="0"/>
              <a:t> module and can be converted to readable messages with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os.strerror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. For example, error number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GB" dirty="0"/>
              <a:t> corresponds to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errno.ENOENT</a:t>
            </a:r>
            <a:r>
              <a:rPr lang="en-GB" dirty="0"/>
              <a:t>, meaning </a:t>
            </a:r>
            <a:r>
              <a:rPr lang="en-GB" i="1" dirty="0"/>
              <a:t>“No such file or directory.”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50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default, Python sends </a:t>
            </a:r>
            <a:r>
              <a:rPr lang="en-GB" b="1" dirty="0"/>
              <a:t>warnings</a:t>
            </a:r>
            <a:r>
              <a:rPr lang="en-GB" dirty="0"/>
              <a:t> to </a:t>
            </a:r>
            <a:r>
              <a:rPr lang="en-GB" b="1" dirty="0"/>
              <a:t>stderr</a:t>
            </a:r>
            <a:r>
              <a:rPr lang="en-GB" dirty="0"/>
              <a:t>, but their behaviour can be controlled in several ways from within a program. In practice, you may not see many warnings, as the most common types are </a:t>
            </a:r>
            <a:r>
              <a:rPr lang="en-GB" b="1" dirty="0"/>
              <a:t>ignored by default</a:t>
            </a:r>
            <a:r>
              <a:rPr lang="en-GB" dirty="0"/>
              <a:t>. You can also </a:t>
            </a:r>
            <a:r>
              <a:rPr lang="en-GB" b="1" dirty="0"/>
              <a:t>generate your own warnings</a:t>
            </a:r>
            <a:r>
              <a:rPr lang="en-GB" dirty="0"/>
              <a:t> (using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UserWarning</a:t>
            </a:r>
            <a:r>
              <a:rPr lang="en-GB" dirty="0"/>
              <a:t> class) within a program.</a:t>
            </a:r>
          </a:p>
          <a:p>
            <a:endParaRPr lang="en-GB" dirty="0"/>
          </a:p>
          <a:p>
            <a:r>
              <a:rPr lang="en-GB" dirty="0"/>
              <a:t>Certain built-in warnings, such as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DeprecationWarning</a:t>
            </a:r>
            <a:r>
              <a:rPr lang="en-GB" dirty="0"/>
              <a:t>,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PendingDeprecationWarning</a:t>
            </a:r>
            <a:r>
              <a:rPr lang="en-GB" dirty="0"/>
              <a:t>, and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ImportWarning</a:t>
            </a:r>
            <a:r>
              <a:rPr lang="en-GB" dirty="0"/>
              <a:t> - are hidden unless explicitly enabled using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Wd</a:t>
            </a:r>
            <a:r>
              <a:rPr lang="en-GB" dirty="0"/>
              <a:t> command-line option or a </a:t>
            </a:r>
            <a:r>
              <a:rPr lang="en-GB" b="1" dirty="0"/>
              <a:t>filter</a:t>
            </a:r>
            <a:r>
              <a:rPr lang="en-GB" dirty="0"/>
              <a:t>. To activate this behaviour programmatically, use: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warnings.simplefilter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('default’)</a:t>
            </a:r>
          </a:p>
          <a:p>
            <a:endParaRPr lang="en-GB" dirty="0"/>
          </a:p>
          <a:p>
            <a:r>
              <a:rPr lang="en-GB" dirty="0"/>
              <a:t>Although warnings are technically part of Python’s </a:t>
            </a:r>
            <a:r>
              <a:rPr lang="en-GB" b="1" dirty="0"/>
              <a:t>exception system</a:t>
            </a:r>
            <a:r>
              <a:rPr lang="en-GB" dirty="0"/>
              <a:t>, they are </a:t>
            </a:r>
            <a:r>
              <a:rPr lang="en-GB" b="1" dirty="0"/>
              <a:t>handled differently</a:t>
            </a:r>
            <a:r>
              <a:rPr lang="en-GB" dirty="0"/>
              <a:t>. Filters can be defined using </a:t>
            </a:r>
            <a:r>
              <a:rPr lang="en-GB" b="1" dirty="0"/>
              <a:t>regular expressions</a:t>
            </a:r>
            <a:r>
              <a:rPr lang="en-GB" dirty="0"/>
              <a:t> to match warning types or message text - examples of which are shown on the next slide.</a:t>
            </a:r>
          </a:p>
          <a:p>
            <a:endParaRPr lang="en-GB" dirty="0"/>
          </a:p>
          <a:p>
            <a:r>
              <a:rPr lang="en-GB" dirty="0"/>
              <a:t>We will also look later at how </a:t>
            </a:r>
            <a:r>
              <a:rPr lang="en-GB" b="1" dirty="0"/>
              <a:t>warnings fit into the Python exception hierarchy</a:t>
            </a:r>
            <a:r>
              <a:rPr lang="en-GB" dirty="0"/>
              <a:t>.</a:t>
            </a:r>
          </a:p>
          <a:p>
            <a:r>
              <a:rPr lang="en-GB" dirty="0"/>
              <a:t>Additional control is available using a </a:t>
            </a:r>
            <a:r>
              <a:rPr lang="en-GB" b="1" dirty="0"/>
              <a:t>context manager</a:t>
            </a:r>
            <a:r>
              <a:rPr lang="en-GB" dirty="0"/>
              <a:t>, though that is beyond the scope of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812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example is straightforward, it demonstrates how to </a:t>
            </a:r>
            <a:r>
              <a:rPr lang="en-GB" b="1" dirty="0"/>
              <a:t>issue a user-defined warning</a:t>
            </a:r>
            <a:r>
              <a:rPr lang="en-GB" dirty="0"/>
              <a:t> using the warnings module. Notice that the program still </a:t>
            </a:r>
            <a:r>
              <a:rPr lang="en-GB" b="1" dirty="0"/>
              <a:t>runs to completion</a:t>
            </a:r>
            <a:r>
              <a:rPr lang="en-GB" dirty="0"/>
              <a:t>, even though a warning message is displayed.</a:t>
            </a:r>
          </a:p>
          <a:p>
            <a:endParaRPr lang="en-GB" dirty="0"/>
          </a:p>
          <a:p>
            <a:r>
              <a:rPr lang="en-GB" dirty="0"/>
              <a:t>The second example shows how to </a:t>
            </a:r>
            <a:r>
              <a:rPr lang="en-GB" b="1" dirty="0"/>
              <a:t>enable and control system-generated warnings</a:t>
            </a:r>
            <a:r>
              <a:rPr lang="en-GB" dirty="0"/>
              <a:t>, such as </a:t>
            </a:r>
            <a:r>
              <a:rPr lang="en-GB" dirty="0" err="1"/>
              <a:t>DeprecationWarning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Using the following is equivalent to using the –</a:t>
            </a:r>
            <a:r>
              <a:rPr lang="en-GB" dirty="0" err="1"/>
              <a:t>Wd</a:t>
            </a:r>
            <a:r>
              <a:rPr lang="en-GB" dirty="0"/>
              <a:t> command-line options:</a:t>
            </a:r>
          </a:p>
          <a:p>
            <a:pPr lvl="1"/>
            <a:r>
              <a:rPr lang="en-GB" dirty="0" err="1"/>
              <a:t>warnings.simplefilter</a:t>
            </a:r>
            <a:r>
              <a:rPr lang="en-GB" dirty="0"/>
              <a:t>('default')</a:t>
            </a:r>
          </a:p>
          <a:p>
            <a:pPr lvl="1"/>
            <a:r>
              <a:rPr lang="en-GB" dirty="0" err="1"/>
              <a:t>warnings.filterwarnings</a:t>
            </a:r>
            <a:r>
              <a:rPr lang="en-GB" dirty="0"/>
              <a:t>('error', '.*')</a:t>
            </a:r>
          </a:p>
          <a:p>
            <a:r>
              <a:rPr lang="en-GB" dirty="0"/>
              <a:t>The filter pattern '.*' matches </a:t>
            </a:r>
            <a:r>
              <a:rPr lang="en-GB" b="1" dirty="0"/>
              <a:t>all warnings</a:t>
            </a:r>
            <a:r>
              <a:rPr lang="en-GB" dirty="0"/>
              <a:t> and converts them into </a:t>
            </a:r>
            <a:r>
              <a:rPr lang="en-GB" b="1" dirty="0"/>
              <a:t>errors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In the example, a call to a </a:t>
            </a:r>
            <a:r>
              <a:rPr lang="en-GB" b="1" dirty="0"/>
              <a:t>deprecated function</a:t>
            </a:r>
            <a:r>
              <a:rPr lang="en-GB" dirty="0"/>
              <a:t> (e.g. </a:t>
            </a:r>
            <a:r>
              <a:rPr lang="en-GB" dirty="0" err="1"/>
              <a:t>locale.getdefaultlocale</a:t>
            </a:r>
            <a:r>
              <a:rPr lang="en-GB" dirty="0"/>
              <a:t>()) triggers a </a:t>
            </a:r>
            <a:r>
              <a:rPr lang="en-GB" dirty="0" err="1"/>
              <a:t>DeprecationWarning</a:t>
            </a:r>
            <a:r>
              <a:rPr lang="en-GB" dirty="0"/>
              <a:t>, which is raised as an exception because of the filter.</a:t>
            </a:r>
          </a:p>
          <a:p>
            <a:r>
              <a:rPr lang="en-GB" dirty="0"/>
              <a:t>Possible </a:t>
            </a:r>
            <a:r>
              <a:rPr lang="en-GB" b="1" dirty="0"/>
              <a:t>filter actions</a:t>
            </a:r>
            <a:r>
              <a:rPr lang="en-GB" dirty="0"/>
              <a:t> include: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error	</a:t>
            </a:r>
            <a:r>
              <a:rPr lang="en-GB" dirty="0"/>
              <a:t>Turn matching warnings into exceptions.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ignore	</a:t>
            </a:r>
            <a:r>
              <a:rPr lang="en-GB" dirty="0"/>
              <a:t>Suppress matching warnings.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always	</a:t>
            </a:r>
            <a:r>
              <a:rPr lang="en-GB" dirty="0"/>
              <a:t>Display all matching warnings, every time they occur.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default	</a:t>
            </a:r>
            <a:r>
              <a:rPr lang="en-GB" dirty="0"/>
              <a:t>Display the first occurrence of a warning per location.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module	</a:t>
            </a:r>
            <a:r>
              <a:rPr lang="en-GB" dirty="0"/>
              <a:t>Display the first occurrence of a warning per module.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once	</a:t>
            </a:r>
            <a:r>
              <a:rPr lang="en-GB" dirty="0"/>
              <a:t>Display only the first occurrence of each warning globally.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374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most programmers, </a:t>
            </a:r>
            <a:r>
              <a:rPr lang="en-GB" b="1" dirty="0"/>
              <a:t>testing and handling errors</a:t>
            </a:r>
            <a:r>
              <a:rPr lang="en-GB" dirty="0"/>
              <a:t> is among the least enjoyable tasks. Programs can fail in many ways, and the resulting </a:t>
            </a:r>
            <a:r>
              <a:rPr lang="en-GB" b="1" dirty="0"/>
              <a:t>exception-handling code</a:t>
            </a:r>
            <a:r>
              <a:rPr lang="en-GB" dirty="0"/>
              <a:t> often grows larger than the main logic itself.</a:t>
            </a:r>
          </a:p>
          <a:p>
            <a:endParaRPr lang="en-GB" dirty="0"/>
          </a:p>
          <a:p>
            <a:r>
              <a:rPr lang="en-GB" dirty="0"/>
              <a:t>Traditionally, errors were signalled by </a:t>
            </a:r>
            <a:r>
              <a:rPr lang="en-GB" b="1" dirty="0"/>
              <a:t>returning a status value</a:t>
            </a:r>
            <a:r>
              <a:rPr lang="en-GB" dirty="0"/>
              <a:t> from a function, but this approach has clear drawbacks: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Leads to </a:t>
            </a:r>
            <a:r>
              <a:rPr lang="en-GB" b="1" dirty="0"/>
              <a:t>nested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n-GB" b="1" dirty="0"/>
              <a:t> /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b="1" dirty="0"/>
              <a:t> chains</a:t>
            </a:r>
            <a:r>
              <a:rPr lang="en-GB" dirty="0"/>
              <a:t>, reducing readability.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Overloaded operators</a:t>
            </a:r>
            <a:r>
              <a:rPr lang="en-GB" dirty="0"/>
              <a:t> lack spare return values for errors.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Return codes are easy to ignore</a:t>
            </a:r>
            <a:r>
              <a:rPr lang="en-GB" dirty="0"/>
              <a:t>, allowing issues to go unnoticed.</a:t>
            </a:r>
          </a:p>
          <a:p>
            <a:endParaRPr lang="en-GB" dirty="0"/>
          </a:p>
          <a:p>
            <a:r>
              <a:rPr lang="en-GB" dirty="0"/>
              <a:t>Another technique is for an object to </a:t>
            </a:r>
            <a:r>
              <a:rPr lang="en-GB" b="1" dirty="0"/>
              <a:t>track its own good/bad state</a:t>
            </a:r>
            <a:r>
              <a:rPr lang="en-GB" dirty="0"/>
              <a:t>, but this often results in </a:t>
            </a:r>
            <a:r>
              <a:rPr lang="en-GB" b="1" dirty="0"/>
              <a:t>clumsy, less cohesive code</a:t>
            </a:r>
            <a:r>
              <a:rPr lang="en-GB" dirty="0"/>
              <a:t>. Simply </a:t>
            </a:r>
            <a:r>
              <a:rPr lang="en-GB" b="1" dirty="0"/>
              <a:t>aborting the program</a:t>
            </a:r>
            <a:r>
              <a:rPr lang="en-GB" dirty="0"/>
              <a:t> is a last resort, the component should detect the failure, while the caller decides how to respond.</a:t>
            </a:r>
          </a:p>
          <a:p>
            <a:endParaRPr lang="en-GB" dirty="0"/>
          </a:p>
          <a:p>
            <a:r>
              <a:rPr lang="en-GB" dirty="0"/>
              <a:t>Python’s solution is to represent </a:t>
            </a:r>
            <a:r>
              <a:rPr lang="en-GB" b="1" dirty="0"/>
              <a:t>exceptions as objects</a:t>
            </a:r>
            <a:r>
              <a:rPr lang="en-GB" dirty="0"/>
              <a:t>. These are </a:t>
            </a:r>
            <a:r>
              <a:rPr lang="en-GB" b="1" dirty="0"/>
              <a:t>self-describing</a:t>
            </a:r>
            <a:r>
              <a:rPr lang="en-GB" dirty="0"/>
              <a:t>, providing detailed information about what went wrong. Exception handling in Python also uses a </a:t>
            </a:r>
            <a:r>
              <a:rPr lang="en-GB" b="1" dirty="0"/>
              <a:t>separate control path</a:t>
            </a:r>
            <a:r>
              <a:rPr lang="en-GB" dirty="0"/>
              <a:t>, so you only catch exceptions you care about - there’s no need to manually detect and return every error.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96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8C126-1CF1-1C5D-0246-FD0ECDBE2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F43A52-9B91-D0C7-D8DC-CBAD76517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FC82B-86CD-EBED-23F0-2D52A3D79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</a:t>
            </a:r>
            <a:r>
              <a:rPr lang="en-GB" dirty="0"/>
              <a:t> contains the code to be tested. If any part of that code, often a function call, </a:t>
            </a:r>
            <a:r>
              <a:rPr lang="en-GB" b="1" dirty="0"/>
              <a:t>raises an exception</a:t>
            </a:r>
            <a:r>
              <a:rPr lang="en-GB" dirty="0"/>
              <a:t>, it can be </a:t>
            </a:r>
            <a:r>
              <a:rPr lang="en-GB" b="1" dirty="0"/>
              <a:t>caught and handled</a:t>
            </a:r>
            <a:r>
              <a:rPr lang="en-GB" dirty="0"/>
              <a:t> in the corresponding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block</a:t>
            </a:r>
            <a:r>
              <a:rPr lang="en-GB" dirty="0"/>
              <a:t>.</a:t>
            </a:r>
          </a:p>
          <a:p>
            <a:br>
              <a:rPr lang="en-GB" dirty="0"/>
            </a:br>
            <a:r>
              <a:rPr lang="en-GB" dirty="0"/>
              <a:t>If a list of exceptions is specified, the handler will only execute if the raised exception </a:t>
            </a:r>
            <a:r>
              <a:rPr lang="en-GB" b="1" dirty="0"/>
              <a:t>matches one in the list</a:t>
            </a:r>
            <a:r>
              <a:rPr lang="en-GB" dirty="0"/>
              <a:t>; otherwise, the </a:t>
            </a:r>
            <a:r>
              <a:rPr lang="en-GB" b="1" dirty="0"/>
              <a:t>stack is unwound</a:t>
            </a:r>
            <a:r>
              <a:rPr lang="en-GB" dirty="0"/>
              <a:t> until an appropriate handler is found.</a:t>
            </a:r>
          </a:p>
          <a:p>
            <a:endParaRPr lang="en-GB" dirty="0"/>
          </a:p>
          <a:p>
            <a:r>
              <a:rPr lang="en-GB" dirty="0"/>
              <a:t>Within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block</a:t>
            </a:r>
            <a:r>
              <a:rPr lang="en-GB" dirty="0"/>
              <a:t>, the raised exception can be accessed using the optional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GB" dirty="0"/>
              <a:t> clause. The </a:t>
            </a:r>
            <a:r>
              <a:rPr lang="en-GB" b="1" dirty="0"/>
              <a:t>exception object</a:t>
            </a:r>
            <a:r>
              <a:rPr lang="en-GB" dirty="0"/>
              <a:t> provides several useful attributes, which vary depending on its subclass.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b="1" dirty="0"/>
              <a:t> block</a:t>
            </a:r>
            <a:r>
              <a:rPr lang="en-GB" dirty="0"/>
              <a:t> runs </a:t>
            </a:r>
            <a:r>
              <a:rPr lang="en-GB" b="1" dirty="0"/>
              <a:t>only if no exceptions occur</a:t>
            </a:r>
            <a:r>
              <a:rPr lang="en-GB" dirty="0"/>
              <a:t> in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dirty="0"/>
              <a:t> block, while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</a:t>
            </a:r>
            <a:r>
              <a:rPr lang="en-GB" b="1" dirty="0"/>
              <a:t> block</a:t>
            </a:r>
            <a:r>
              <a:rPr lang="en-GB" dirty="0"/>
              <a:t> is </a:t>
            </a:r>
            <a:r>
              <a:rPr lang="en-GB" b="1" dirty="0"/>
              <a:t>always executed</a:t>
            </a:r>
            <a:r>
              <a:rPr lang="en-GB" dirty="0"/>
              <a:t>, regardless of whether an exception was raised or handled (with a few specific exceptions discussed later).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E4E0B-ACE1-4EC3-D231-EF23E240E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099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Statements within a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block,</a:t>
            </a:r>
            <a:r>
              <a:rPr lang="en-GB" dirty="0"/>
              <a:t> especially function calls, may raise </a:t>
            </a:r>
            <a:r>
              <a:rPr lang="en-GB" b="1" dirty="0"/>
              <a:t>different exceptions</a:t>
            </a:r>
            <a:r>
              <a:rPr lang="en-GB" dirty="0"/>
              <a:t> under varying conditions. In such cases, you can handle multiple exception types using </a:t>
            </a:r>
            <a:r>
              <a:rPr lang="en-GB" b="1" dirty="0"/>
              <a:t>separate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clauses</a:t>
            </a:r>
            <a:r>
              <a:rPr lang="en-GB" dirty="0"/>
              <a:t>, similar to a </a:t>
            </a:r>
            <a:r>
              <a:rPr lang="en-GB" b="1" dirty="0"/>
              <a:t>case-style structure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Alternatively, if several exceptions should trigger the </a:t>
            </a:r>
            <a:r>
              <a:rPr lang="en-GB" b="1" dirty="0"/>
              <a:t>same handler</a:t>
            </a:r>
            <a:r>
              <a:rPr lang="en-GB" dirty="0"/>
              <a:t>, they can be grouped together in a </a:t>
            </a:r>
            <a:r>
              <a:rPr lang="en-GB" b="1" dirty="0"/>
              <a:t>tuple</a:t>
            </a:r>
            <a:r>
              <a:rPr lang="en-GB" dirty="0"/>
              <a:t> within a single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statement.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921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EE6BE-E8A3-A7D7-3FBA-D739AEA0F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9E671-B3DE-684B-FDE3-22C899A93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80985-E02C-5C30-F43D-FE7098719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Statements within a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block,</a:t>
            </a:r>
            <a:r>
              <a:rPr lang="en-GB" dirty="0"/>
              <a:t> especially function calls, may raise </a:t>
            </a:r>
            <a:r>
              <a:rPr lang="en-GB" b="1" dirty="0"/>
              <a:t>different exceptions</a:t>
            </a:r>
            <a:r>
              <a:rPr lang="en-GB" dirty="0"/>
              <a:t> under varying conditions. In such cases, you can handle multiple exception types using </a:t>
            </a:r>
            <a:r>
              <a:rPr lang="en-GB" b="1" dirty="0"/>
              <a:t>separate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clauses</a:t>
            </a:r>
            <a:r>
              <a:rPr lang="en-GB" dirty="0"/>
              <a:t>, similar to a </a:t>
            </a:r>
            <a:r>
              <a:rPr lang="en-GB" b="1" dirty="0"/>
              <a:t>case-style structure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Alternatively, if several exceptions should trigger the </a:t>
            </a:r>
            <a:r>
              <a:rPr lang="en-GB" b="1" dirty="0"/>
              <a:t>same handler</a:t>
            </a:r>
            <a:r>
              <a:rPr lang="en-GB" dirty="0"/>
              <a:t>, they can be grouped together in a </a:t>
            </a:r>
            <a:r>
              <a:rPr lang="en-GB" b="1" dirty="0"/>
              <a:t>tuple</a:t>
            </a:r>
            <a:r>
              <a:rPr lang="en-GB" dirty="0"/>
              <a:t> within a single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statement.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2060-4F3E-6B88-8A25-C1410E7BF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96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30.png"/><Relationship Id="rId4" Type="http://schemas.openxmlformats.org/officeDocument/2006/relationships/image" Target="../media/image105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30.png"/><Relationship Id="rId4" Type="http://schemas.openxmlformats.org/officeDocument/2006/relationships/image" Target="../media/image111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30.png"/><Relationship Id="rId4" Type="http://schemas.openxmlformats.org/officeDocument/2006/relationships/image" Target="../media/image117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30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30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3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6.emf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0.png"/><Relationship Id="rId4" Type="http://schemas.openxmlformats.org/officeDocument/2006/relationships/image" Target="../media/image8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0.png"/><Relationship Id="rId4" Type="http://schemas.openxmlformats.org/officeDocument/2006/relationships/image" Target="../media/image87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30.png"/><Relationship Id="rId4" Type="http://schemas.openxmlformats.org/officeDocument/2006/relationships/image" Target="../media/image93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30.png"/><Relationship Id="rId4" Type="http://schemas.openxmlformats.org/officeDocument/2006/relationships/image" Target="../media/image99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BB063737-2F86-8525-F652-A6EFEBA7FE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Graphic 31">
            <a:extLst>
              <a:ext uri="{FF2B5EF4-FFF2-40B4-BE49-F238E27FC236}">
                <a16:creationId xmlns:a16="http://schemas.microsoft.com/office/drawing/2014/main" id="{5C8847F9-D2EB-6F20-A295-4FF698D34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5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C018ED94-296F-A299-7ED4-3C09971138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4393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80056A1-E725-0E08-5E53-1A4A2E5944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10BD961-9E37-8EB9-B7E8-04CD6B9EB8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A483892F-EC12-234A-C5F7-FDCB02131C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2D9FE41-B19E-852D-BA6F-5F9A007A02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7E132BB-1E4B-9EA2-310F-C692470B4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0ECF259C-0E0B-48AB-1EC4-607B6898F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2DBA9F35-CECB-650F-5D86-909A60889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B6043E7-8AC0-87D2-0EDD-2A9C236D1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FE9E0C7-92E1-9F78-30DA-306EFEF75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4D1FA025-5494-6D69-4602-7D58423B6B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38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5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65DBEE6-DA2B-7395-23D6-594C563E98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0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32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2B1D2E0-2D6E-9937-F247-C68E605AF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891A990A-F863-5E76-6DCF-AC2BCEF022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549888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1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2A02FDDF-39B0-4BEE-DB78-8468DCBC9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88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9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77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69" r:id="rId6"/>
    <p:sldLayoutId id="2147483970" r:id="rId7"/>
    <p:sldLayoutId id="2147483971" r:id="rId8"/>
    <p:sldLayoutId id="2147483972" r:id="rId9"/>
    <p:sldLayoutId id="214748397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8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4050"/>
                </a:solidFill>
              </a:rPr>
              <a:t>Module 12 – Error Handling and Exceptions</a:t>
            </a:r>
            <a:endParaRPr lang="en-US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400" b="1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4EF9C0-52F2-C738-D1C6-95155B251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678819"/>
              </p:ext>
            </p:extLst>
          </p:nvPr>
        </p:nvGraphicFramePr>
        <p:xfrm>
          <a:off x="473406" y="3563560"/>
          <a:ext cx="47714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1406">
                  <a:extLst>
                    <a:ext uri="{9D8B030D-6E8A-4147-A177-3AD203B41FA5}">
                      <a16:colId xmlns:a16="http://schemas.microsoft.com/office/drawing/2014/main" val="2961166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12: Error Handling and Exceptions</a:t>
                      </a:r>
                      <a:endParaRPr lang="en-GB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69C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26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13: Testing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7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2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435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8196-76EB-827A-5863-D5A678F6C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Working with Exception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C70B4-B8E3-9099-CD52-0EB8DDFB4E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9583998" cy="4348715"/>
          </a:xfrm>
        </p:spPr>
        <p:txBody>
          <a:bodyPr/>
          <a:lstStyle/>
          <a:p>
            <a:r>
              <a:rPr lang="en-GB" b="1" dirty="0"/>
              <a:t>Each exception object includes an </a:t>
            </a:r>
            <a:r>
              <a:rPr lang="en-GB" b="1" dirty="0" err="1"/>
              <a:t>args</a:t>
            </a:r>
            <a:r>
              <a:rPr lang="en-GB" b="1" dirty="0"/>
              <a:t> attribute: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Stored as a tuple containing details about the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number and meaning of the elements vary between exception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exceptions also provide additional named attributes, e.g.,  filename and </a:t>
            </a:r>
            <a:r>
              <a:rPr lang="en-GB" dirty="0" err="1"/>
              <a:t>errno</a:t>
            </a:r>
            <a:endParaRPr lang="en-GB" dirty="0"/>
          </a:p>
          <a:p>
            <a:pPr marL="971550" lvl="1" indent="-285750"/>
            <a:endParaRPr lang="en-GB" dirty="0"/>
          </a:p>
          <a:p>
            <a:pPr marL="0" lvl="1" indent="0">
              <a:buNone/>
            </a:pPr>
            <a:r>
              <a:rPr lang="en-GB" b="1" dirty="0"/>
              <a:t>Accessing the Exception Object using ‘as’ clause</a:t>
            </a:r>
            <a:r>
              <a:rPr lang="en-GB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967DE-EA82-CCEE-45D8-C57D108A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F7F800E-9901-4631-D27F-E72A861FF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88" y="3930141"/>
            <a:ext cx="9180932" cy="1764586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sys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 = open("foo")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print("Could not open",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err.filename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err.args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[1]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file=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print("Exception arguments:",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err.args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file=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F2AD9B74-45F0-0FD6-193A-509259784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196" y="5711940"/>
            <a:ext cx="6722724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Could not open foo No such file or directory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Exception arguments: (2, 'No such file or directory')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8B64C-0750-26A2-6121-5344ACA4FE5A}"/>
              </a:ext>
            </a:extLst>
          </p:cNvPr>
          <p:cNvSpPr txBox="1"/>
          <p:nvPr/>
        </p:nvSpPr>
        <p:spPr>
          <a:xfrm>
            <a:off x="10344390" y="5057284"/>
            <a:ext cx="17438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Errors to stderr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80E971-FB67-A98F-DB87-D0C7C1F9A5AB}"/>
              </a:ext>
            </a:extLst>
          </p:cNvPr>
          <p:cNvSpPr/>
          <p:nvPr/>
        </p:nvSpPr>
        <p:spPr>
          <a:xfrm>
            <a:off x="8436630" y="5107876"/>
            <a:ext cx="1291570" cy="26640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1419B4E9-8A43-B42C-EAE9-8E10EBC188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24085" y="5247639"/>
            <a:ext cx="520305" cy="4445"/>
          </a:xfrm>
          <a:prstGeom prst="line">
            <a:avLst/>
          </a:prstGeom>
          <a:noFill/>
          <a:ln w="1905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786C2-1BFE-DBF2-E6C2-D4A11DAC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Role of the finally block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33D541-11C6-FC6A-5DFA-30DF1F2CC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463040"/>
            <a:ext cx="8773230" cy="4618783"/>
          </a:xfrm>
        </p:spPr>
        <p:txBody>
          <a:bodyPr/>
          <a:lstStyle/>
          <a:p>
            <a:r>
              <a:rPr lang="en-GB" b="1" dirty="0"/>
              <a:t>The finally block is (almost) always executed:*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Runs whether or not an exception occurs.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for cleanup tasks, such as closing files or releasing resources.</a:t>
            </a:r>
          </a:p>
          <a:p>
            <a:pPr marL="971550" lvl="1" indent="-285750"/>
            <a:r>
              <a:rPr lang="en-GB" dirty="0"/>
              <a:t>The only exception: a call to </a:t>
            </a:r>
            <a:r>
              <a:rPr lang="en-GB" dirty="0" err="1"/>
              <a:t>os</a:t>
            </a:r>
            <a:r>
              <a:rPr lang="en-GB" dirty="0"/>
              <a:t>._exit() inside the try block bypasses finally.</a:t>
            </a:r>
          </a:p>
          <a:p>
            <a:r>
              <a:rPr lang="en-GB" b="1" dirty="0"/>
              <a:t>The finally block executes before the stack is unwound.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01B2-3486-5378-13AB-F6D213A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A991E-714D-C27E-AE3D-EB2062F7D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468" y="237745"/>
            <a:ext cx="2356532" cy="6620256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3048E38D-433C-64C1-8101-DE5A9521B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18" y="3335456"/>
            <a:ext cx="6731784" cy="287258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f = open("foo")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finally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print("Finally block",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OSError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print("An OS error occurred",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0D92F934-664F-D46B-932E-69841BC8C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6602" y="6208037"/>
            <a:ext cx="2743200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Finally block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An OS error occurred</a:t>
            </a:r>
          </a:p>
        </p:txBody>
      </p:sp>
    </p:spTree>
    <p:extLst>
      <p:ext uri="{BB962C8B-B14F-4D97-AF65-F5344CB8AC3E}">
        <p14:creationId xmlns:p14="http://schemas.microsoft.com/office/powerpoint/2010/main" val="322550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6C2E-D01F-7DC2-7E5D-5F04508DA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Order of Execution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AAC9EF-C96C-0909-EE76-DC27DBBA3B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0" y="1378888"/>
            <a:ext cx="8358703" cy="44156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Either the </a:t>
            </a:r>
            <a:r>
              <a:rPr lang="en-GB" b="1" dirty="0">
                <a:solidFill>
                  <a:schemeClr val="accent2"/>
                </a:solidFill>
              </a:rPr>
              <a:t>except block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or the </a:t>
            </a:r>
            <a:r>
              <a:rPr lang="en-GB" b="1" dirty="0">
                <a:solidFill>
                  <a:schemeClr val="accent2"/>
                </a:solidFill>
              </a:rPr>
              <a:t>else block </a:t>
            </a:r>
            <a:r>
              <a:rPr lang="en-GB" dirty="0"/>
              <a:t>is executed before the </a:t>
            </a:r>
            <a:r>
              <a:rPr lang="en-GB" b="1" dirty="0">
                <a:solidFill>
                  <a:schemeClr val="accent3"/>
                </a:solidFill>
              </a:rPr>
              <a:t>finally block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7EEDE-4368-993F-8774-30780A67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33CCAE2-9E74-137A-EF9B-7E5B11292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178" y="1733108"/>
            <a:ext cx="6955376" cy="453457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f = open("foo")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print(err)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else: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print("Everything is OK")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finally: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print("Finally block",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OSError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: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print("An OS error occurred",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print("We are all done")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5AF6A-2421-916D-57C6-66FC03A85A14}"/>
              </a:ext>
            </a:extLst>
          </p:cNvPr>
          <p:cNvSpPr txBox="1"/>
          <p:nvPr/>
        </p:nvSpPr>
        <p:spPr>
          <a:xfrm>
            <a:off x="8443002" y="2265224"/>
            <a:ext cx="198743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try block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B6538-3E4A-F6C9-A87F-ACB75BBEE50E}"/>
              </a:ext>
            </a:extLst>
          </p:cNvPr>
          <p:cNvSpPr txBox="1"/>
          <p:nvPr/>
        </p:nvSpPr>
        <p:spPr>
          <a:xfrm>
            <a:off x="8442999" y="2845987"/>
            <a:ext cx="299769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exception raised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30C16-BEAD-E533-53B4-9FBF12A6298E}"/>
              </a:ext>
            </a:extLst>
          </p:cNvPr>
          <p:cNvSpPr txBox="1"/>
          <p:nvPr/>
        </p:nvSpPr>
        <p:spPr>
          <a:xfrm>
            <a:off x="8443000" y="3381075"/>
            <a:ext cx="350185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exception NOT raised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9A08962A-9EC8-B850-FA57-E1B8C0881F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14797" y="2443317"/>
            <a:ext cx="3406143" cy="5243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597628-62DF-9DA4-B974-96A988E2548C}"/>
              </a:ext>
            </a:extLst>
          </p:cNvPr>
          <p:cNvSpPr/>
          <p:nvPr/>
        </p:nvSpPr>
        <p:spPr>
          <a:xfrm>
            <a:off x="2151781" y="2888587"/>
            <a:ext cx="1338180" cy="279264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E5DC80B5-190D-A66C-2448-0C9D121CBA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1270" y="3026659"/>
            <a:ext cx="3989349" cy="11708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CD094A-881B-57C6-142F-3E368CD3C5EF}"/>
              </a:ext>
            </a:extLst>
          </p:cNvPr>
          <p:cNvSpPr/>
          <p:nvPr/>
        </p:nvSpPr>
        <p:spPr>
          <a:xfrm>
            <a:off x="2151780" y="3434452"/>
            <a:ext cx="3205080" cy="2883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40C9B84C-0EA5-C284-8AEF-08F15440AE2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7147" y="3581712"/>
            <a:ext cx="2093471" cy="3238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07754D-52E8-16C3-B822-D88F9D1111A2}"/>
              </a:ext>
            </a:extLst>
          </p:cNvPr>
          <p:cNvSpPr/>
          <p:nvPr/>
        </p:nvSpPr>
        <p:spPr>
          <a:xfrm>
            <a:off x="2151780" y="2315634"/>
            <a:ext cx="1963020" cy="2792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A090B-4B1E-4EE0-E4BB-463D772508D3}"/>
              </a:ext>
            </a:extLst>
          </p:cNvPr>
          <p:cNvSpPr txBox="1"/>
          <p:nvPr/>
        </p:nvSpPr>
        <p:spPr>
          <a:xfrm>
            <a:off x="8462856" y="3939670"/>
            <a:ext cx="185327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Always execute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5403FA-DAB0-EE1F-D8A3-8E2E451946E2}"/>
              </a:ext>
            </a:extLst>
          </p:cNvPr>
          <p:cNvSpPr/>
          <p:nvPr/>
        </p:nvSpPr>
        <p:spPr>
          <a:xfrm>
            <a:off x="2151780" y="3982427"/>
            <a:ext cx="4970380" cy="286594"/>
          </a:xfrm>
          <a:prstGeom prst="roundRect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6567320C-A7F8-4882-5149-03B3D848FA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84414" y="4129628"/>
            <a:ext cx="478441" cy="1"/>
          </a:xfrm>
          <a:prstGeom prst="lin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A1E7451-8E1B-B6E3-475C-01887D201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751" y="2165241"/>
            <a:ext cx="556157" cy="5561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C1DF14-6529-C188-6D5C-8739AF997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895" y="2748256"/>
            <a:ext cx="573842" cy="573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877DE2-493B-F995-64C1-F2B189B87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817" y="3849159"/>
            <a:ext cx="573841" cy="5738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2344F0-6AE9-80CE-4ACA-6336DEA5C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896" y="5196280"/>
            <a:ext cx="573841" cy="5738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0FB7987-9F1E-846A-FB5B-013FA7DBF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6750" y="5752702"/>
            <a:ext cx="575038" cy="5750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3B2A66-1803-2130-9539-04634673C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175" y="3277338"/>
            <a:ext cx="573842" cy="573842"/>
          </a:xfrm>
          <a:prstGeom prst="rect">
            <a:avLst/>
          </a:prstGeom>
        </p:spPr>
      </p:pic>
      <p:sp>
        <p:nvSpPr>
          <p:cNvPr id="32" name="Line 11">
            <a:extLst>
              <a:ext uri="{FF2B5EF4-FFF2-40B4-BE49-F238E27FC236}">
                <a16:creationId xmlns:a16="http://schemas.microsoft.com/office/drawing/2014/main" id="{27038D56-3A33-B56F-A318-9C8ECD5112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05150" y="3582006"/>
            <a:ext cx="424130" cy="274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3" name="Line 11">
            <a:extLst>
              <a:ext uri="{FF2B5EF4-FFF2-40B4-BE49-F238E27FC236}">
                <a16:creationId xmlns:a16="http://schemas.microsoft.com/office/drawing/2014/main" id="{C26CC869-8A16-ECBA-6B07-1744D27438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7017" y="3035619"/>
            <a:ext cx="415980" cy="274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4" name="Line 11">
            <a:extLst>
              <a:ext uri="{FF2B5EF4-FFF2-40B4-BE49-F238E27FC236}">
                <a16:creationId xmlns:a16="http://schemas.microsoft.com/office/drawing/2014/main" id="{BA5CB82F-EC49-0E61-22C0-4EA5E6B3C1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6384" y="2446685"/>
            <a:ext cx="415979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D54D7B05-5487-A843-58E4-EE6F1D730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19961" y="4136148"/>
            <a:ext cx="356789" cy="0"/>
          </a:xfrm>
          <a:prstGeom prst="lin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C2B09-0443-0454-308C-5E22A86C90F1}"/>
              </a:ext>
            </a:extLst>
          </p:cNvPr>
          <p:cNvSpPr txBox="1"/>
          <p:nvPr/>
        </p:nvSpPr>
        <p:spPr>
          <a:xfrm>
            <a:off x="8443000" y="5297243"/>
            <a:ext cx="35018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exception was raised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5E6178-3C31-B838-D4DA-B2AF5229AE37}"/>
              </a:ext>
            </a:extLst>
          </p:cNvPr>
          <p:cNvSpPr/>
          <p:nvPr/>
        </p:nvSpPr>
        <p:spPr>
          <a:xfrm>
            <a:off x="1669770" y="5354840"/>
            <a:ext cx="5781736" cy="288360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F1A127-06CD-7691-3F27-C3C97C1845B0}"/>
              </a:ext>
            </a:extLst>
          </p:cNvPr>
          <p:cNvSpPr txBox="1"/>
          <p:nvPr/>
        </p:nvSpPr>
        <p:spPr>
          <a:xfrm>
            <a:off x="8462855" y="5848049"/>
            <a:ext cx="3576745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all exceptions handled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B9A3FC-BDF5-F716-795F-8CCA2DB87D5F}"/>
              </a:ext>
            </a:extLst>
          </p:cNvPr>
          <p:cNvSpPr/>
          <p:nvPr/>
        </p:nvSpPr>
        <p:spPr>
          <a:xfrm>
            <a:off x="1188148" y="5916289"/>
            <a:ext cx="3048572" cy="286594"/>
          </a:xfrm>
          <a:prstGeom prst="round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Line 11">
            <a:extLst>
              <a:ext uri="{FF2B5EF4-FFF2-40B4-BE49-F238E27FC236}">
                <a16:creationId xmlns:a16="http://schemas.microsoft.com/office/drawing/2014/main" id="{7F3B9B6D-EE62-A8DA-65E2-45FF5A0670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7016" y="6032715"/>
            <a:ext cx="416861" cy="7788"/>
          </a:xfrm>
          <a:prstGeom prst="line">
            <a:avLst/>
          </a:prstGeom>
          <a:noFill/>
          <a:ln w="1905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42" name="Line 11">
            <a:extLst>
              <a:ext uri="{FF2B5EF4-FFF2-40B4-BE49-F238E27FC236}">
                <a16:creationId xmlns:a16="http://schemas.microsoft.com/office/drawing/2014/main" id="{076E1086-71F7-C13A-E62F-0069BA2163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5150" y="5505140"/>
            <a:ext cx="705238" cy="7781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43" name="Line 11">
            <a:extLst>
              <a:ext uri="{FF2B5EF4-FFF2-40B4-BE49-F238E27FC236}">
                <a16:creationId xmlns:a16="http://schemas.microsoft.com/office/drawing/2014/main" id="{39A877F7-15B0-C4D2-5167-38E1924228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77286" y="6033700"/>
            <a:ext cx="3223332" cy="19707"/>
          </a:xfrm>
          <a:prstGeom prst="line">
            <a:avLst/>
          </a:prstGeom>
          <a:noFill/>
          <a:ln w="1905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0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6070-D6D4-3BF2-FA84-3D8F8031D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Hierarchy – part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64D9D-A311-B6CC-F34B-5D10AC0F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6A14E-E65E-E1F6-DB02-30FC1BDE4D0C}"/>
              </a:ext>
            </a:extLst>
          </p:cNvPr>
          <p:cNvSpPr txBox="1"/>
          <p:nvPr/>
        </p:nvSpPr>
        <p:spPr>
          <a:xfrm>
            <a:off x="1120063" y="1298836"/>
            <a:ext cx="4488258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err="1"/>
              <a:t>BaseException</a:t>
            </a:r>
            <a:endParaRPr lang="en-GB" sz="1400" b="1" dirty="0"/>
          </a:p>
          <a:p>
            <a:r>
              <a:rPr lang="en-GB" sz="1400" dirty="0"/>
              <a:t> ├── </a:t>
            </a:r>
            <a:r>
              <a:rPr lang="en-GB" sz="1400" dirty="0" err="1"/>
              <a:t>BaseExceptionGroup</a:t>
            </a:r>
            <a:endParaRPr lang="en-GB" sz="1400" dirty="0"/>
          </a:p>
          <a:p>
            <a:r>
              <a:rPr lang="en-GB" sz="1400" dirty="0"/>
              <a:t> ├── </a:t>
            </a:r>
            <a:r>
              <a:rPr lang="en-GB" sz="1400" dirty="0" err="1"/>
              <a:t>GeneratorExit</a:t>
            </a:r>
            <a:endParaRPr lang="en-GB" sz="1400" dirty="0"/>
          </a:p>
          <a:p>
            <a:r>
              <a:rPr lang="en-GB" sz="1400" dirty="0"/>
              <a:t> ├── </a:t>
            </a:r>
            <a:r>
              <a:rPr lang="en-GB" sz="1400" dirty="0" err="1"/>
              <a:t>KeyboardInterrupt</a:t>
            </a:r>
            <a:endParaRPr lang="en-GB" sz="1400" dirty="0"/>
          </a:p>
          <a:p>
            <a:r>
              <a:rPr lang="en-GB" sz="1400" dirty="0"/>
              <a:t> ├── </a:t>
            </a:r>
            <a:r>
              <a:rPr lang="en-GB" sz="1400" dirty="0" err="1"/>
              <a:t>SystemExit</a:t>
            </a:r>
            <a:endParaRPr lang="en-GB" sz="1400" dirty="0"/>
          </a:p>
          <a:p>
            <a:r>
              <a:rPr lang="en-GB" sz="1400" dirty="0"/>
              <a:t> └── </a:t>
            </a:r>
            <a:r>
              <a:rPr lang="en-GB" sz="1400" b="1" dirty="0"/>
              <a:t>Exception</a:t>
            </a:r>
          </a:p>
          <a:p>
            <a:r>
              <a:rPr lang="en-GB" sz="1400" dirty="0"/>
              <a:t>      ├── </a:t>
            </a:r>
            <a:r>
              <a:rPr lang="en-GB" sz="1400" dirty="0" err="1"/>
              <a:t>ArithmeticError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FloatingPointError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OverflowError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ZeroDivisionError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AssertionError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AttributeError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BufferError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EOFError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ExceptionGroup</a:t>
            </a:r>
            <a:r>
              <a:rPr lang="en-GB" sz="1400" dirty="0"/>
              <a:t> [</a:t>
            </a:r>
            <a:r>
              <a:rPr lang="en-GB" sz="1400" dirty="0" err="1"/>
              <a:t>BaseExceptionGroup</a:t>
            </a:r>
            <a:r>
              <a:rPr lang="en-GB" sz="1400" dirty="0"/>
              <a:t>]</a:t>
            </a:r>
          </a:p>
          <a:p>
            <a:r>
              <a:rPr lang="en-GB" sz="1400" dirty="0"/>
              <a:t>      ├── </a:t>
            </a:r>
            <a:r>
              <a:rPr lang="en-GB" sz="1400" dirty="0" err="1"/>
              <a:t>ImportError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ModuleNotFoundError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LookupError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IndexError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KeyError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MemoryError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NameError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UnboundLocalError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7E1CC-3C10-6E9D-AB9E-3EBF9C7E3589}"/>
              </a:ext>
            </a:extLst>
          </p:cNvPr>
          <p:cNvSpPr txBox="1"/>
          <p:nvPr/>
        </p:nvSpPr>
        <p:spPr>
          <a:xfrm>
            <a:off x="6391475" y="2376054"/>
            <a:ext cx="4113966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/>
              <a:t> &gt;&gt; Exception</a:t>
            </a:r>
          </a:p>
          <a:p>
            <a:r>
              <a:rPr lang="en-GB" sz="1400" dirty="0"/>
              <a:t>├── </a:t>
            </a:r>
            <a:r>
              <a:rPr lang="en-GB" sz="1400" dirty="0" err="1"/>
              <a:t>OSError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BlockingIOError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ChildProcessError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ConnectionError</a:t>
            </a:r>
            <a:endParaRPr lang="en-GB" sz="1400" dirty="0"/>
          </a:p>
          <a:p>
            <a:r>
              <a:rPr lang="en-GB" sz="1400" dirty="0"/>
              <a:t>      │    │    ├── </a:t>
            </a:r>
            <a:r>
              <a:rPr lang="en-GB" sz="1400" dirty="0" err="1"/>
              <a:t>BrokenPipeError</a:t>
            </a:r>
            <a:endParaRPr lang="en-GB" sz="1400" dirty="0"/>
          </a:p>
          <a:p>
            <a:r>
              <a:rPr lang="en-GB" sz="1400" dirty="0"/>
              <a:t>      │    │    ├── </a:t>
            </a:r>
            <a:r>
              <a:rPr lang="en-GB" sz="1400" dirty="0" err="1"/>
              <a:t>ConnectionAbortedError</a:t>
            </a:r>
            <a:endParaRPr lang="en-GB" sz="1400" dirty="0"/>
          </a:p>
          <a:p>
            <a:r>
              <a:rPr lang="en-GB" sz="1400" dirty="0"/>
              <a:t>      │    │    ├── </a:t>
            </a:r>
            <a:r>
              <a:rPr lang="en-GB" sz="1400" dirty="0" err="1"/>
              <a:t>ConnectionRefusedError</a:t>
            </a:r>
            <a:endParaRPr lang="en-GB" sz="1400" dirty="0"/>
          </a:p>
          <a:p>
            <a:r>
              <a:rPr lang="en-GB" sz="1400" dirty="0"/>
              <a:t>      │    │    └── </a:t>
            </a:r>
            <a:r>
              <a:rPr lang="en-GB" sz="1400" dirty="0" err="1"/>
              <a:t>ConnectionResetError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FileExistsError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FileNotFoundError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InterruptedError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IsADirectoryError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NotADirectoryError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PermissionError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ProcessLookupError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TimeoutError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ReferenceError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8588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5A65E-1242-C5A5-3990-DF0AB2097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4DF3-184E-4519-EB44-BBE261207A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Hierarchy – part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95273-1F14-358D-BC40-6C56FA58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9FB09-F219-754C-E665-B4EEEBCAF169}"/>
              </a:ext>
            </a:extLst>
          </p:cNvPr>
          <p:cNvSpPr txBox="1"/>
          <p:nvPr/>
        </p:nvSpPr>
        <p:spPr>
          <a:xfrm>
            <a:off x="1133714" y="1659285"/>
            <a:ext cx="4322205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/>
              <a:t> &gt;&gt; Exception</a:t>
            </a:r>
          </a:p>
          <a:p>
            <a:r>
              <a:rPr lang="en-GB" sz="1400" dirty="0"/>
              <a:t>├── </a:t>
            </a:r>
            <a:r>
              <a:rPr lang="en-GB" sz="1400" dirty="0" err="1"/>
              <a:t>RuntimeError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NotImplementedError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RecursionError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StopAsyncIteration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StopIteration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SyntaxError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IndentationError</a:t>
            </a:r>
            <a:endParaRPr lang="en-GB" sz="1400" dirty="0"/>
          </a:p>
          <a:p>
            <a:r>
              <a:rPr lang="en-GB" sz="1400" dirty="0"/>
              <a:t>      │         └── </a:t>
            </a:r>
            <a:r>
              <a:rPr lang="en-GB" sz="1400" dirty="0" err="1"/>
              <a:t>TabError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SystemError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TypeError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ValueError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UnicodeError</a:t>
            </a:r>
            <a:endParaRPr lang="en-GB" sz="1400" dirty="0"/>
          </a:p>
          <a:p>
            <a:r>
              <a:rPr lang="en-GB" sz="1400" dirty="0"/>
              <a:t>      │         ├── </a:t>
            </a:r>
            <a:r>
              <a:rPr lang="en-GB" sz="1400" dirty="0" err="1"/>
              <a:t>UnicodeDecodeError</a:t>
            </a:r>
            <a:endParaRPr lang="en-GB" sz="1400" dirty="0"/>
          </a:p>
          <a:p>
            <a:r>
              <a:rPr lang="en-GB" sz="1400" dirty="0"/>
              <a:t>      │         ├── </a:t>
            </a:r>
            <a:r>
              <a:rPr lang="en-GB" sz="1400" dirty="0" err="1"/>
              <a:t>UnicodeEncodeError</a:t>
            </a:r>
            <a:endParaRPr lang="en-GB" sz="1400" dirty="0"/>
          </a:p>
          <a:p>
            <a:r>
              <a:rPr lang="en-GB" sz="1400" dirty="0"/>
              <a:t>      │         └── </a:t>
            </a:r>
            <a:r>
              <a:rPr lang="en-GB" sz="1400" dirty="0" err="1"/>
              <a:t>UnicodeTranslateError</a:t>
            </a:r>
            <a:endParaRPr lang="en-GB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E2BE7-0D7D-6E17-4E67-80E3BF968C0A}"/>
              </a:ext>
            </a:extLst>
          </p:cNvPr>
          <p:cNvSpPr txBox="1"/>
          <p:nvPr/>
        </p:nvSpPr>
        <p:spPr>
          <a:xfrm>
            <a:off x="6390640" y="2540189"/>
            <a:ext cx="402527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/>
              <a:t>└── Warning</a:t>
            </a:r>
          </a:p>
          <a:p>
            <a:r>
              <a:rPr lang="en-GB" sz="1400" dirty="0"/>
              <a:t>           ├── </a:t>
            </a:r>
            <a:r>
              <a:rPr lang="en-GB" sz="1400" dirty="0" err="1"/>
              <a:t>BytesWarning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DeprecationWarning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EncodingWarning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FutureWarning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ImportWarning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PendingDeprecationWarning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ResourceWarning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RuntimeWarning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SyntaxWarning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UnicodeWarning</a:t>
            </a:r>
            <a:endParaRPr lang="en-GB" sz="1400" dirty="0"/>
          </a:p>
          <a:p>
            <a:r>
              <a:rPr lang="en-GB" sz="1400" dirty="0"/>
              <a:t>           └── </a:t>
            </a:r>
            <a:r>
              <a:rPr lang="en-GB" sz="1400" dirty="0" err="1"/>
              <a:t>UserWarning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5003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36D8-5A90-A2A6-0F68-1D7E54638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Using Assertions for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EA2CE-0016-22A8-5E3B-07F5E0790F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11555039" cy="4061405"/>
          </a:xfrm>
        </p:spPr>
        <p:txBody>
          <a:bodyPr/>
          <a:lstStyle/>
          <a:p>
            <a:r>
              <a:rPr lang="en-GB" b="1" dirty="0"/>
              <a:t>Assertions raise exceptions based on </a:t>
            </a:r>
            <a:r>
              <a:rPr lang="en-GB" b="1" dirty="0" err="1"/>
              <a:t>boolean</a:t>
            </a:r>
            <a:r>
              <a:rPr lang="en-GB" b="1" dirty="0"/>
              <a:t>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</a:t>
            </a:r>
            <a:r>
              <a:rPr lang="en-GB" dirty="0" err="1"/>
              <a:t>AssertionError</a:t>
            </a:r>
            <a:r>
              <a:rPr lang="en-GB" dirty="0"/>
              <a:t> is raised if the expression evaluates to 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optional message or data value can be attached for clarity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Syntax: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Assertions are best used for testing, not production: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 or disable assert statements in production code:</a:t>
            </a:r>
          </a:p>
          <a:p>
            <a:pPr marL="971550" lvl="1" indent="-285750"/>
            <a:r>
              <a:rPr lang="en-GB" dirty="0"/>
              <a:t>Run Python with the -O (optimize) flag </a:t>
            </a:r>
          </a:p>
          <a:p>
            <a:pPr marL="971550" lvl="1" indent="-285750"/>
            <a:r>
              <a:rPr lang="en-GB" dirty="0"/>
              <a:t>Or set the PYTHONOPTIMIZE environment variable to 1 to disable them</a:t>
            </a:r>
          </a:p>
          <a:p>
            <a:pPr marL="971550" lvl="1" indent="-285750"/>
            <a:r>
              <a:rPr lang="en-GB" dirty="0"/>
              <a:t>Optimization mode sets __debug__ to False, causing all assert statements to be ignored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AD5B-A6B0-8E50-AC7D-C9245AF3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D21BCB7-5E7E-75FB-70CC-1F57AA632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58" y="3362490"/>
            <a:ext cx="7279982" cy="1210588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all(arguments)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'False argument in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…    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('Tom', '', 42)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2295632-D03F-4FAF-5DE1-48B56D639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658" y="2914554"/>
            <a:ext cx="3835742" cy="379591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 expression [, message]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32ACA5F8-A303-DBFF-2CD7-6468D513E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200" y="4573078"/>
            <a:ext cx="5110480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>
                <a:solidFill>
                  <a:srgbClr val="FF0000"/>
                </a:solidFill>
                <a:latin typeface="Courier New" panose="02070309020205020404" pitchFamily="49" charset="0"/>
              </a:rPr>
              <a:t>AssertionError: False argument in myfunc</a:t>
            </a:r>
            <a:endParaRPr lang="en-GB" sz="1600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797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4F0B-9C0D-158A-E405-CFAB7E29C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Raising Exceptions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CC811-42E4-ECA5-48FF-726810462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8227639" cy="4061405"/>
          </a:xfrm>
        </p:spPr>
        <p:txBody>
          <a:bodyPr/>
          <a:lstStyle/>
          <a:p>
            <a:r>
              <a:rPr lang="en-GB" b="1" dirty="0"/>
              <a:t>Raise a standard exception object, optionally with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raise statement creates and triggers an exception instance</a:t>
            </a:r>
          </a:p>
          <a:p>
            <a:pPr marL="971550" lvl="1" indent="-285750"/>
            <a:r>
              <a:rPr lang="en-GB" dirty="0"/>
              <a:t>You must </a:t>
            </a:r>
            <a:r>
              <a:rPr lang="en-GB" b="1" dirty="0">
                <a:solidFill>
                  <a:schemeClr val="accent1"/>
                </a:solidFill>
              </a:rPr>
              <a:t>raise</a:t>
            </a:r>
            <a:r>
              <a:rPr lang="en-GB" dirty="0"/>
              <a:t> an exception </a:t>
            </a:r>
            <a:r>
              <a:rPr lang="en-GB" b="1" dirty="0">
                <a:solidFill>
                  <a:schemeClr val="accent2"/>
                </a:solidFill>
              </a:rPr>
              <a:t>object</a:t>
            </a:r>
            <a:r>
              <a:rPr lang="en-GB" dirty="0"/>
              <a:t>, not a class or string</a:t>
            </a:r>
          </a:p>
          <a:p>
            <a:pPr marL="971550" lvl="1" indent="-285750"/>
            <a:r>
              <a:rPr lang="en-GB" dirty="0"/>
              <a:t>Include an </a:t>
            </a:r>
            <a:r>
              <a:rPr lang="en-GB" b="1" dirty="0">
                <a:solidFill>
                  <a:schemeClr val="accent4"/>
                </a:solidFill>
              </a:rPr>
              <a:t>optional error message </a:t>
            </a:r>
            <a:r>
              <a:rPr lang="en-GB" dirty="0"/>
              <a:t>or data for clarity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If no exception is specified:</a:t>
            </a:r>
          </a:p>
          <a:p>
            <a:pPr marL="971550" lvl="1" indent="-285750"/>
            <a:r>
              <a:rPr lang="en-GB" dirty="0"/>
              <a:t>Re-raises the current active exception (useful inside except blocks)</a:t>
            </a:r>
          </a:p>
          <a:p>
            <a:pPr marL="971550" lvl="1" indent="-285750"/>
            <a:r>
              <a:rPr lang="en-GB" dirty="0"/>
              <a:t>If no active exception exists, a </a:t>
            </a:r>
            <a:r>
              <a:rPr lang="en-GB" dirty="0" err="1"/>
              <a:t>TypeError</a:t>
            </a:r>
            <a:r>
              <a:rPr lang="en-GB" dirty="0"/>
              <a:t> is raised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6A87-BED9-699D-24DB-97B6CDC8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278FF66-35BB-DE4D-C4BE-BDAA892B5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26" y="3095790"/>
            <a:ext cx="7279982" cy="2318583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if not all(arguments):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'False argument in 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('Tom', '', 42)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print('Oops:', err,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966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E19456-DD74-5050-314E-442C3F8A7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Defining and Raising Custom Exceptions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72A92-62BF-48AA-20A7-920C22FD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8075046" cy="4061405"/>
          </a:xfrm>
        </p:spPr>
        <p:txBody>
          <a:bodyPr/>
          <a:lstStyle/>
          <a:p>
            <a:r>
              <a:rPr lang="en-GB" b="1" dirty="0"/>
              <a:t>Define a custom exception class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6C277-7428-4C71-3F11-A0F272B0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9C25DD7-4BAD-45D9-9A0B-2E7E2D0C1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453" y="2269708"/>
            <a:ext cx="6809413" cy="314958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(Exception):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pass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if not all(arguments):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raise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MyError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'False argument in 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('Tom', '', 42)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print('Oops:', err,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sys.sdterr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651A399-64C8-9C4B-5287-6CB721A44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4280" y="5419288"/>
            <a:ext cx="3886586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>
                <a:solidFill>
                  <a:srgbClr val="FF0000"/>
                </a:solidFill>
                <a:latin typeface="Courier New" panose="02070309020205020404" pitchFamily="49" charset="0"/>
              </a:rPr>
              <a:t>Oops: False argument in myfunc</a:t>
            </a:r>
            <a:endParaRPr lang="en-GB" sz="1600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2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A245-6AA6-70A7-8D02-6975C1228D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Inspecting Exceptions and Tracebacks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CEEBB-3A92-77BB-F081-EADFBD6360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945699" cy="4061405"/>
          </a:xfrm>
        </p:spPr>
        <p:txBody>
          <a:bodyPr/>
          <a:lstStyle/>
          <a:p>
            <a:r>
              <a:rPr lang="en-GB" b="1" dirty="0" err="1"/>
              <a:t>sys.exc_info</a:t>
            </a:r>
            <a:r>
              <a:rPr lang="en-GB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Returns a tuple of (type, value, traceback) for the most recent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traceback object provides attributes such as the line number (</a:t>
            </a:r>
            <a:r>
              <a:rPr lang="en-GB" dirty="0" err="1"/>
              <a:t>tb_lineno</a:t>
            </a:r>
            <a:r>
              <a:rPr lang="en-GB" dirty="0"/>
              <a:t>) and stack trace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The traceback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Provides utilities for printing or formatting exception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traceback.print_exc</a:t>
            </a:r>
            <a:r>
              <a:rPr lang="en-GB" dirty="0"/>
              <a:t>() is shorthand for: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19C5-C541-0F24-A0B9-99097475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1507D6C-01AE-04B7-4341-E51642EBE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33" y="3239204"/>
            <a:ext cx="5932727" cy="1487587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open("some file name")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tb 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sys.exc_info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print("Exception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lineno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:",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tb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.tb_lineno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2E6A65C-6421-3308-44C2-421B53C7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493" y="5978646"/>
            <a:ext cx="5536487" cy="379591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traceback.print_exception(*sys.exc_info())</a:t>
            </a:r>
            <a:endParaRPr lang="fr-FR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6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64D64F-00C8-4D63-E51A-DFB7A3430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3EAC25-A4FA-3E86-789C-3F19C3B231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850959" cy="4061405"/>
          </a:xfrm>
        </p:spPr>
        <p:txBody>
          <a:bodyPr/>
          <a:lstStyle/>
          <a:p>
            <a:pPr marL="263525" indent="-263525">
              <a:buAutoNum type="arabicPeriod"/>
            </a:pPr>
            <a:r>
              <a:rPr lang="en-GB" b="1" dirty="0"/>
              <a:t>Which of the following statements about exceptions is true?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All exceptions must inherit directly from </a:t>
            </a:r>
            <a:r>
              <a:rPr lang="en-GB" dirty="0" err="1"/>
              <a:t>BaseException</a:t>
            </a:r>
            <a:endParaRPr lang="en-GB" dirty="0"/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The finally block only runs if no exception occurs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Custom exceptions should normally inherit from Exception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assert statements cannot raise exceptions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endParaRPr lang="en-GB" dirty="0"/>
          </a:p>
          <a:p>
            <a:pPr marL="342900" indent="-342900">
              <a:buFont typeface="+mj-lt"/>
              <a:buAutoNum type="arabicPeriod" startAt="2"/>
            </a:pPr>
            <a:r>
              <a:rPr lang="en-GB" b="1" dirty="0"/>
              <a:t>What happens if an exception is raised but no matching except block is found?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The program automatically ignores the exception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Python searches up the call stack for a handler, then stops the program if none is found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The interpreter restarts the function that caused the error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The else block is executed instead</a:t>
            </a:r>
          </a:p>
          <a:p>
            <a:pPr lvl="0">
              <a:spcBef>
                <a:spcPts val="60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DA24A-B334-E6AB-0D72-8E6C2AF2E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4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43921" y="1544320"/>
            <a:ext cx="6679721" cy="425019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Figtree"/>
                <a:ea typeface="+mn-ea"/>
                <a:cs typeface="+mn-cs"/>
              </a:rPr>
              <a:t>By the end of this chapter, learners will be able to: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Write messages to stderr.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Handle errors using try / except / finally.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Understand exception syntax and arguments.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Describe the order of execution in exception blocks.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Recognize the Python 3 exception hierarchy.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assert for testing conditions.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raise to trigger exceptions.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Create and raise custom exceptions.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Obtain and interpret tracebacks.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8AB20-C6B5-3720-4668-59348FBA37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8715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B570A-74CA-95B2-FA95-9869F781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DC4B9-32D9-7C9A-51A4-1D671BB98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5CF064-E311-738D-AB8D-525E017BB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7381819" cy="4507271"/>
          </a:xfrm>
        </p:spPr>
        <p:txBody>
          <a:bodyPr/>
          <a:lstStyle/>
          <a:p>
            <a:pPr marL="266700" indent="-266700">
              <a:buFont typeface="+mj-lt"/>
              <a:buAutoNum type="arabicPeriod" startAt="3"/>
            </a:pPr>
            <a:r>
              <a:rPr lang="en-GB" b="1" dirty="0"/>
              <a:t>In Python 3, which of the following raise statements is valid?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 "Error occurred"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 </a:t>
            </a:r>
            <a:r>
              <a:rPr lang="en-GB" dirty="0" err="1"/>
              <a:t>ValueError</a:t>
            </a:r>
            <a:r>
              <a:rPr lang="en-GB" dirty="0"/>
              <a:t>, "Error occurred"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 </a:t>
            </a:r>
            <a:r>
              <a:rPr lang="en-GB" dirty="0" err="1"/>
              <a:t>ValueError</a:t>
            </a:r>
            <a:r>
              <a:rPr lang="en-GB" dirty="0"/>
              <a:t>("Error occurred")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raise("Error occurred")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endParaRPr lang="en-GB" b="1" dirty="0"/>
          </a:p>
          <a:p>
            <a:pPr marL="266700" indent="-266700">
              <a:buFont typeface="+mj-lt"/>
              <a:buAutoNum type="arabicPeriod" startAt="4"/>
            </a:pPr>
            <a:r>
              <a:rPr lang="en-GB" b="1" dirty="0"/>
              <a:t>Why is the ‘with’ statement useful when working with files?</a:t>
            </a:r>
            <a:endParaRPr lang="en-GB" dirty="0"/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automatically creates a backup of the file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ensures the file is always closed, even if an exception occurs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suppresses all file-related exceptions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improves read/write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82164-30A5-453C-3CEE-24D80A899A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8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9095E6-1536-EA01-360B-D262DC9F9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87757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43921" y="1359180"/>
            <a:ext cx="7194367" cy="443533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GB" b="1" dirty="0"/>
              <a:t>Write error messages to stderr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Separates normal output from error reporting</a:t>
            </a:r>
          </a:p>
          <a:p>
            <a:pPr>
              <a:spcBef>
                <a:spcPts val="600"/>
              </a:spcBef>
            </a:pPr>
            <a:r>
              <a:rPr lang="en-GB" b="1" dirty="0"/>
              <a:t>Most modern languages support exception handling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Enables cleaner, object-oriented error control</a:t>
            </a:r>
          </a:p>
          <a:p>
            <a:pPr>
              <a:spcBef>
                <a:spcPts val="600"/>
              </a:spcBef>
            </a:pPr>
            <a:r>
              <a:rPr lang="en-GB" b="1" dirty="0"/>
              <a:t>Exceptions are built into Python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Many built-ins automatically raise exceptions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Exceptions mark exceptional conditions, not always errors</a:t>
            </a:r>
          </a:p>
          <a:p>
            <a:pPr>
              <a:spcBef>
                <a:spcPts val="600"/>
              </a:spcBef>
            </a:pPr>
            <a:r>
              <a:rPr lang="en-GB" b="1" dirty="0"/>
              <a:t>Handle them properly!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Wrap risky code with try: and handle with except: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Optionally use else: and finally: for cleanup</a:t>
            </a:r>
          </a:p>
          <a:p>
            <a:pPr>
              <a:spcBef>
                <a:spcPts val="600"/>
              </a:spcBef>
            </a:pPr>
            <a:r>
              <a:rPr lang="en-GB" b="1" dirty="0"/>
              <a:t>Define your own exceptions when needed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Derive your own classes from Exception</a:t>
            </a:r>
          </a:p>
          <a:p>
            <a:pPr>
              <a:spcBef>
                <a:spcPts val="600"/>
              </a:spcBef>
            </a:pPr>
            <a:r>
              <a:rPr lang="en-GB" b="1" dirty="0"/>
              <a:t>Use assert for internal checks only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Ideal for debugging, not for production code</a:t>
            </a:r>
          </a:p>
        </p:txBody>
      </p:sp>
    </p:spTree>
    <p:extLst>
      <p:ext uri="{BB962C8B-B14F-4D97-AF65-F5344CB8AC3E}">
        <p14:creationId xmlns:p14="http://schemas.microsoft.com/office/powerpoint/2010/main" val="692147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010A63-2FB1-41E3-3A4D-EA841148A5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Context Managers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08E3C-32BC-C3BA-C7B6-B5F382942C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217738" cy="4348715"/>
          </a:xfrm>
        </p:spPr>
        <p:txBody>
          <a:bodyPr/>
          <a:lstStyle/>
          <a:p>
            <a:r>
              <a:rPr lang="en-GB" b="1" dirty="0"/>
              <a:t>Context managers execute entry and exit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 two special methods: </a:t>
            </a:r>
          </a:p>
          <a:p>
            <a:pPr marL="971550" lvl="1" indent="-285750"/>
            <a:r>
              <a:rPr lang="en-GB" dirty="0"/>
              <a:t>__enter__() </a:t>
            </a:r>
          </a:p>
          <a:p>
            <a:pPr marL="971550" lvl="1" indent="-285750"/>
            <a:r>
              <a:rPr lang="en-GB" dirty="0"/>
              <a:t>__exit__()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__exit__() handles:</a:t>
            </a:r>
          </a:p>
          <a:p>
            <a:pPr marL="971550" lvl="1" indent="-285750"/>
            <a:r>
              <a:rPr lang="en-GB" dirty="0"/>
              <a:t>Cleanup tasks</a:t>
            </a:r>
          </a:p>
          <a:p>
            <a:pPr marL="971550" lvl="1" indent="-285750"/>
            <a:r>
              <a:rPr lang="en-GB" dirty="0"/>
              <a:t>Or Exceptions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with the with statement to manage resources safely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6F2F5F3-D5AB-5EC6-2DF5-A13DE8F1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59" y="2930546"/>
            <a:ext cx="4976659" cy="1487587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with open('spam.txt', 'rt') as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fh_in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for line in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fh_in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print(line, end='')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fh_in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4CEF6CD7-3E5D-D000-6235-CE6301FD3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302" y="4850212"/>
            <a:ext cx="4314972" cy="65659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with context_object as variable:</a:t>
            </a:r>
          </a:p>
          <a:p>
            <a:pPr>
              <a:spcBef>
                <a:spcPct val="0"/>
              </a:spcBef>
            </a:pPr>
            <a:r>
              <a:rPr lang="en-GB"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BLOCK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9761BFE-5583-510F-D2B2-0B711948EC5B}"/>
              </a:ext>
            </a:extLst>
          </p:cNvPr>
          <p:cNvSpPr txBox="1">
            <a:spLocks/>
          </p:cNvSpPr>
          <p:nvPr/>
        </p:nvSpPr>
        <p:spPr>
          <a:xfrm>
            <a:off x="6008800" y="1733108"/>
            <a:ext cx="5217738" cy="4348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File objects are built-in context managers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Automatically close files when the block exits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need for explicit finally blocks!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D7EC8A73-DB98-45BA-5876-B45C05D20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59" y="4418133"/>
            <a:ext cx="4976659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>
                <a:latin typeface="Courier New" panose="02070309020205020404" pitchFamily="49" charset="0"/>
              </a:rPr>
              <a:t>&lt;_</a:t>
            </a:r>
            <a:r>
              <a:rPr lang="en-GB" sz="1800" dirty="0" err="1">
                <a:latin typeface="Courier New" panose="02070309020205020404" pitchFamily="49" charset="0"/>
              </a:rPr>
              <a:t>io.TextIOWrapper</a:t>
            </a:r>
            <a:r>
              <a:rPr lang="en-GB" sz="1800" dirty="0">
                <a:latin typeface="Courier New" panose="02070309020205020404" pitchFamily="49" charset="0"/>
              </a:rPr>
              <a:t> name='spam.txt' encoding='cp1252'&gt;</a:t>
            </a:r>
          </a:p>
        </p:txBody>
      </p:sp>
    </p:spTree>
    <p:extLst>
      <p:ext uri="{BB962C8B-B14F-4D97-AF65-F5344CB8AC3E}">
        <p14:creationId xmlns:p14="http://schemas.microsoft.com/office/powerpoint/2010/main" val="22025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7BE7F-13C3-3EE6-8F89-B4892C5FF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Writing Errors to stderr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4AF9B-5437-4C04-A17F-F3A5AF397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Don't forget that error messages should go to stderr.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Script errors are often redirected by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Ordinarily print goes to </a:t>
            </a:r>
            <a:r>
              <a:rPr lang="en-GB" dirty="0" err="1"/>
              <a:t>stdout</a:t>
            </a:r>
            <a:r>
              <a:rPr lang="en-GB" dirty="0"/>
              <a:t>, but it can be changed.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Syntax for using stderr with print changed at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</a:t>
            </a:r>
            <a:r>
              <a:rPr lang="en-GB" dirty="0" err="1"/>
              <a:t>sys.stderr.write</a:t>
            </a:r>
            <a:r>
              <a:rPr lang="en-GB" dirty="0"/>
              <a:t> outputs to the terminal in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Python 3, we can use the file parameter: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 </a:t>
            </a:r>
            <a:r>
              <a:rPr lang="en-GB" b="1" dirty="0" err="1"/>
              <a:t>errno</a:t>
            </a:r>
            <a:r>
              <a:rPr lang="en-GB" dirty="0"/>
              <a:t> module, and </a:t>
            </a:r>
            <a:r>
              <a:rPr lang="en-GB" b="1" dirty="0" err="1"/>
              <a:t>os.strerror</a:t>
            </a:r>
            <a:r>
              <a:rPr lang="en-GB" b="1" dirty="0"/>
              <a:t>() </a:t>
            </a:r>
            <a:r>
              <a:rPr lang="en-GB" dirty="0"/>
              <a:t>for error number translation.</a:t>
            </a:r>
          </a:p>
          <a:p>
            <a:endParaRPr lang="en-GB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2A473ECF-DCD4-6E55-0253-E061B2AFC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4150707"/>
            <a:ext cx="6375160" cy="1210588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sys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something_nasty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stderr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.write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("Invalid types compared\n")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CC2D0140-7A2B-ACCB-A759-87FD9176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5759074"/>
            <a:ext cx="6375160" cy="37959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print("Invalid types compared",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3550E53-925B-6FCA-6BE9-BF695FDC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3677719"/>
            <a:ext cx="6375160" cy="37959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 myscript.py &gt;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output_file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2&gt;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error_log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BD159-6A81-F60D-2796-2DA638BF0F0F}"/>
              </a:ext>
            </a:extLst>
          </p:cNvPr>
          <p:cNvSpPr txBox="1"/>
          <p:nvPr/>
        </p:nvSpPr>
        <p:spPr>
          <a:xfrm>
            <a:off x="7772400" y="4499485"/>
            <a:ext cx="97114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Version</a:t>
            </a:r>
          </a:p>
          <a:p>
            <a:r>
              <a:rPr lang="en-GB" dirty="0"/>
              <a:t>neutral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3C4DC0A9-56FB-6C56-8FCC-98C443FD3E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93280" y="4815841"/>
            <a:ext cx="57912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81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794F47-C9B4-0977-1C78-4B59FAAC0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and Customising Warnings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73799E-5CE3-A4B2-F67B-9B636FC10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0" y="1733108"/>
            <a:ext cx="10549200" cy="4061405"/>
          </a:xfrm>
        </p:spPr>
        <p:txBody>
          <a:bodyPr/>
          <a:lstStyle/>
          <a:p>
            <a:r>
              <a:rPr lang="en-GB" b="1" dirty="0"/>
              <a:t>Warnings can be generated by Python or by your own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when a warning should be issued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where the warning should be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By default, warnings are written to </a:t>
            </a:r>
            <a:r>
              <a:rPr lang="en-GB" dirty="0" err="1"/>
              <a:t>sys.stderr</a:t>
            </a:r>
            <a:endParaRPr lang="en-GB" dirty="0"/>
          </a:p>
          <a:p>
            <a:r>
              <a:rPr lang="en-GB" b="1" dirty="0"/>
              <a:t>The warnings standard module provides fine-grained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user-defined warnings with </a:t>
            </a:r>
            <a:r>
              <a:rPr lang="en-GB" dirty="0" err="1"/>
              <a:t>warnings.warn</a:t>
            </a:r>
            <a:r>
              <a:rPr lang="en-GB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 how warnings are formatted and displayed (customisable functions)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Filter warnings by type, message text, or category</a:t>
            </a:r>
          </a:p>
          <a:p>
            <a:r>
              <a:rPr lang="en-GB" b="1" dirty="0"/>
              <a:t>Command-line control with options –</a:t>
            </a:r>
            <a:r>
              <a:rPr lang="en-GB" b="1" dirty="0" err="1"/>
              <a:t>Wd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Enables warnings that are normally suppressed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err="1"/>
              <a:t>DeprecationWarning</a:t>
            </a:r>
            <a:r>
              <a:rPr lang="en-GB" dirty="0"/>
              <a:t> messages are hidden by default but can be shown with -</a:t>
            </a:r>
            <a:r>
              <a:rPr lang="en-GB" dirty="0" err="1"/>
              <a:t>Wd</a:t>
            </a:r>
            <a:r>
              <a:rPr lang="en-GB" dirty="0"/>
              <a:t> or a custom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9BD31-03B0-E3B7-03BF-C68B750E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A3AA-1270-B76A-BE41-FA35CBC1F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Warnings –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DA5E4-A958-B39F-5F87-22610FAD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Raise a non-fatal </a:t>
            </a:r>
            <a:r>
              <a:rPr lang="en-GB" b="1" dirty="0" err="1"/>
              <a:t>UserWarning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Turn a warning into a fatal exception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82B8B-5AF2-9671-49F2-6E45414D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96F2E13-E00F-779D-ABCD-A18603F1D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79" y="2127691"/>
            <a:ext cx="3123960" cy="1210588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warnings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warnings.warn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Oops'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print('Ending...')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6E0EC6B-8585-3A84-9E79-EAF55C17E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79" y="4092842"/>
            <a:ext cx="5135800" cy="2041585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warnings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warnings.simplefilter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('default')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warnings.filterwarnings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('error', '.*')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locale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locale.getdefaultlocale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print('Ending...')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2787689-69D3-0694-4DF7-B94F6039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039" y="2127691"/>
            <a:ext cx="3979633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Warning (from warnings module):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File "warn.py", line 3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warnings.warn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('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Oops'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UserWarning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Oops</a:t>
            </a:r>
          </a:p>
          <a:p>
            <a:r>
              <a:rPr lang="en-GB" sz="1600" dirty="0">
                <a:latin typeface="Courier New" panose="02070309020205020404" pitchFamily="49" charset="0"/>
              </a:rPr>
              <a:t>Ending...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447E76AA-57AB-539B-0E4B-71FE4185A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123" y="4789030"/>
            <a:ext cx="5135801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File "warn2.py", line 6, in &lt;module&gt;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locale.getdefaultlocale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DeprecationWarning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'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locale.getdefaultlocale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' is deprecated and slated for removal in Python 3.15. </a:t>
            </a:r>
            <a:endParaRPr lang="en-GB" sz="1600" dirty="0"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26E5A-0289-FED5-A17E-6B9A054A9E80}"/>
              </a:ext>
            </a:extLst>
          </p:cNvPr>
          <p:cNvSpPr txBox="1"/>
          <p:nvPr/>
        </p:nvSpPr>
        <p:spPr>
          <a:xfrm>
            <a:off x="6741563" y="4381991"/>
            <a:ext cx="290535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Equivalent to –</a:t>
            </a:r>
            <a:r>
              <a:rPr lang="en-GB" dirty="0" err="1"/>
              <a:t>Wd</a:t>
            </a:r>
            <a:r>
              <a:rPr lang="en-GB" dirty="0"/>
              <a:t> options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D0C70-ABF5-8D3E-A60B-67E278BC80F8}"/>
              </a:ext>
            </a:extLst>
          </p:cNvPr>
          <p:cNvSpPr txBox="1"/>
          <p:nvPr/>
        </p:nvSpPr>
        <p:spPr>
          <a:xfrm>
            <a:off x="3645339" y="6371056"/>
            <a:ext cx="321770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Raises a </a:t>
            </a:r>
            <a:r>
              <a:rPr lang="en-GB" dirty="0" err="1"/>
              <a:t>DeprecationWarning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05F6A-AB90-1674-34E4-6381E5E88AC5}"/>
              </a:ext>
            </a:extLst>
          </p:cNvPr>
          <p:cNvSpPr txBox="1"/>
          <p:nvPr/>
        </p:nvSpPr>
        <p:spPr>
          <a:xfrm>
            <a:off x="1029422" y="6361126"/>
            <a:ext cx="23230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Will not be executed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8A4EDA32-5B00-6F42-E911-651D9F6D7A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79543" y="4594765"/>
            <a:ext cx="862019" cy="971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EF2DB3-EEFB-0D92-293C-195A17848C67}"/>
              </a:ext>
            </a:extLst>
          </p:cNvPr>
          <p:cNvSpPr/>
          <p:nvPr/>
        </p:nvSpPr>
        <p:spPr>
          <a:xfrm>
            <a:off x="1007976" y="5515249"/>
            <a:ext cx="3186072" cy="279264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4DE25C71-2B67-FA23-0880-D04F9B7BB80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28134" y="5813772"/>
            <a:ext cx="1" cy="547354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A5934A-0C96-CD20-3350-B03270E876CD}"/>
              </a:ext>
            </a:extLst>
          </p:cNvPr>
          <p:cNvSpPr/>
          <p:nvPr/>
        </p:nvSpPr>
        <p:spPr>
          <a:xfrm>
            <a:off x="1024228" y="5835907"/>
            <a:ext cx="2278156" cy="26640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35C95F8B-647A-47A4-1842-E7533669C2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661" y="6112468"/>
            <a:ext cx="0" cy="239344"/>
          </a:xfrm>
          <a:prstGeom prst="line">
            <a:avLst/>
          </a:prstGeom>
          <a:noFill/>
          <a:ln w="1905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F9A31C-0276-44E9-FA05-244402036DC8}"/>
              </a:ext>
            </a:extLst>
          </p:cNvPr>
          <p:cNvSpPr/>
          <p:nvPr/>
        </p:nvSpPr>
        <p:spPr>
          <a:xfrm>
            <a:off x="1007976" y="4440888"/>
            <a:ext cx="4854343" cy="565806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01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3E20-36F4-E838-937B-585027F02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Handling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8BB29-EEE5-D028-8EE5-297E08196F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Traditional error handling techniques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Returning a value from a function to indicate success or failure.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Ignore the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Log the error, but otherwise ignore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Put an object into some kind of invalid state that can be 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Aborting the program.</a:t>
            </a:r>
          </a:p>
          <a:p>
            <a:r>
              <a:rPr lang="en-GB" b="1" dirty="0"/>
              <a:t>In Python, an exception can be thrown: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exception is represented by an object.</a:t>
            </a:r>
          </a:p>
          <a:p>
            <a:pPr marL="971550" lvl="1" indent="-285750"/>
            <a:r>
              <a:rPr lang="en-GB" dirty="0"/>
              <a:t>Usually of a class derived from the exception superclass.</a:t>
            </a:r>
          </a:p>
          <a:p>
            <a:pPr marL="971550" lvl="1" indent="-285750"/>
            <a:r>
              <a:rPr lang="en-GB" dirty="0"/>
              <a:t>Includes diagnostic attributes which may be printed.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Throwing an exception transfers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function call stack is unwound until a handler capable of handling the exception object is found.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205E2-B7F9-C282-941E-3D99AEB5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5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3C54-C3FC-0287-5206-247AC9F7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52C6-740E-006D-6A9B-BEA887494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Handling -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C50D0-B38D-22E6-E285-7D33511B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Unhandled exceptions terminate the program.</a:t>
            </a:r>
          </a:p>
          <a:p>
            <a:r>
              <a:rPr lang="en-GB" b="1" dirty="0"/>
              <a:t>Trapping an exception: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Although we use terms like "try block", there is no real or implied scope within each code section.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7183D-B8E0-3E51-754C-9B22A17D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D847D5F-90C0-E185-E8D2-50B4DD0AD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28" y="2604518"/>
            <a:ext cx="4493543" cy="2318583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code body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[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exception_list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[as var]]: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exception handler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statements if no exception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finally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final statements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A5440-4702-721F-D810-23DF37A9D78D}"/>
              </a:ext>
            </a:extLst>
          </p:cNvPr>
          <p:cNvSpPr txBox="1"/>
          <p:nvPr/>
        </p:nvSpPr>
        <p:spPr>
          <a:xfrm>
            <a:off x="5843921" y="3763326"/>
            <a:ext cx="25707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Optional, not executed if an exception occurs</a:t>
            </a:r>
            <a:endParaRPr lang="en-GB" dirty="0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3C1C91F3-FCFE-6D16-C373-AECE448C50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1751" y="4065713"/>
            <a:ext cx="992169" cy="5544"/>
          </a:xfrm>
          <a:prstGeom prst="lin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6A01E4-9B1D-9D0E-BE89-380D7EAE794E}"/>
              </a:ext>
            </a:extLst>
          </p:cNvPr>
          <p:cNvSpPr/>
          <p:nvPr/>
        </p:nvSpPr>
        <p:spPr>
          <a:xfrm>
            <a:off x="989579" y="3763326"/>
            <a:ext cx="3811022" cy="537643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F7F5D-6AFF-92E1-7836-45E02BF7318E}"/>
              </a:ext>
            </a:extLst>
          </p:cNvPr>
          <p:cNvSpPr txBox="1"/>
          <p:nvPr/>
        </p:nvSpPr>
        <p:spPr>
          <a:xfrm>
            <a:off x="5843920" y="4452689"/>
            <a:ext cx="30714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Optional, </a:t>
            </a:r>
            <a:r>
              <a:rPr lang="en-GB" b="1" dirty="0"/>
              <a:t>always</a:t>
            </a:r>
            <a:r>
              <a:rPr lang="en-GB" dirty="0"/>
              <a:t> executed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2F35C1F4-A7C0-1188-2DE0-388A88E16A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1751" y="4631519"/>
            <a:ext cx="992169" cy="5544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33C6FB-A79A-F610-2DDF-3C453E877154}"/>
              </a:ext>
            </a:extLst>
          </p:cNvPr>
          <p:cNvSpPr/>
          <p:nvPr/>
        </p:nvSpPr>
        <p:spPr>
          <a:xfrm>
            <a:off x="989579" y="4328160"/>
            <a:ext cx="3811022" cy="566778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24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503479-123E-2C41-CB92-380A8525A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Exceptions – Multiple except blocks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69959D-EAFD-7B8B-4B16-C8ED92EB38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It is common to trap more than one exception: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with its own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 multiple exceptions with the same handler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7E0E9-476E-B4F0-E252-053766DD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C49E740B-F423-7972-0DC7-3ABA4C242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68" y="2960118"/>
            <a:ext cx="4493543" cy="3426579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filename = "foo"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 = open(filename)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filename + " not found"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(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"Invalid filename"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!= "":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B6E18-0ED1-2D14-6E3D-25CE417256FA}"/>
              </a:ext>
            </a:extLst>
          </p:cNvPr>
          <p:cNvSpPr txBox="1"/>
          <p:nvPr/>
        </p:nvSpPr>
        <p:spPr>
          <a:xfrm>
            <a:off x="5748358" y="4496465"/>
            <a:ext cx="36171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For example, </a:t>
            </a:r>
            <a:r>
              <a:rPr lang="en-GB" dirty="0" err="1"/>
              <a:t>TypeError</a:t>
            </a:r>
            <a:r>
              <a:rPr lang="en-GB" dirty="0"/>
              <a:t> would be raised if filename was not a string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C5FE2EF1-DFC5-337F-27C1-EFC5862208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2011" y="4801042"/>
            <a:ext cx="992169" cy="5544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4EDDD1-0A30-5A1D-1073-7C645AD0323E}"/>
              </a:ext>
            </a:extLst>
          </p:cNvPr>
          <p:cNvSpPr/>
          <p:nvPr/>
        </p:nvSpPr>
        <p:spPr>
          <a:xfrm>
            <a:off x="1384300" y="6043775"/>
            <a:ext cx="2072132" cy="287021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7A032-4589-5992-02BC-71A4B99A58FA}"/>
              </a:ext>
            </a:extLst>
          </p:cNvPr>
          <p:cNvSpPr txBox="1"/>
          <p:nvPr/>
        </p:nvSpPr>
        <p:spPr>
          <a:xfrm>
            <a:off x="5748358" y="5905005"/>
            <a:ext cx="28622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Remember, exit() raises a </a:t>
            </a:r>
            <a:r>
              <a:rPr lang="en-GB" dirty="0" err="1"/>
              <a:t>SystemExit</a:t>
            </a:r>
            <a:r>
              <a:rPr lang="en-GB" dirty="0"/>
              <a:t> exception!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1EDC0068-18AC-7C99-6D26-5913D8C7E2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1296" y="6187439"/>
            <a:ext cx="2237062" cy="538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8DA507-BA6B-DBDF-E675-AAA490CD46AB}"/>
              </a:ext>
            </a:extLst>
          </p:cNvPr>
          <p:cNvSpPr/>
          <p:nvPr/>
        </p:nvSpPr>
        <p:spPr>
          <a:xfrm>
            <a:off x="1897380" y="4655819"/>
            <a:ext cx="1173480" cy="287021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21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257A7-9DEF-0788-9B2E-9CFCBB00F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4138CF-7851-022F-C80D-18B7D1D6A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Exceptions – Multiple except blocks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12F755-678B-32BC-BDD6-2C57A191B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It is common to trap more than one exception: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with its own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 multiple exceptions with the same handler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0668A-C08C-F1BA-1732-959278DF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9015CB0-FB49-F055-1FB4-38F3CB562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68" y="2960118"/>
            <a:ext cx="4493543" cy="3426579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filename = "foo"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 = open(filename)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filename + " not found"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(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"Invalid filename"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!= "":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0B8AA-E8CF-1BCB-BF5C-EF766733BA5A}"/>
              </a:ext>
            </a:extLst>
          </p:cNvPr>
          <p:cNvSpPr txBox="1"/>
          <p:nvPr/>
        </p:nvSpPr>
        <p:spPr>
          <a:xfrm>
            <a:off x="5748358" y="4496465"/>
            <a:ext cx="36171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For example, </a:t>
            </a:r>
            <a:r>
              <a:rPr lang="en-GB" dirty="0" err="1"/>
              <a:t>TypeError</a:t>
            </a:r>
            <a:r>
              <a:rPr lang="en-GB" dirty="0"/>
              <a:t> would be raised if filename was not a string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590AEB1D-0814-EF8B-EF7E-CC2445A3F0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2011" y="4801042"/>
            <a:ext cx="992169" cy="5544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B9CAAE-40D8-FB88-56CC-920524015B36}"/>
              </a:ext>
            </a:extLst>
          </p:cNvPr>
          <p:cNvSpPr/>
          <p:nvPr/>
        </p:nvSpPr>
        <p:spPr>
          <a:xfrm>
            <a:off x="1384300" y="6043775"/>
            <a:ext cx="2072132" cy="287021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376D1-5AE0-DE43-45C5-BEBC24A68941}"/>
              </a:ext>
            </a:extLst>
          </p:cNvPr>
          <p:cNvSpPr txBox="1"/>
          <p:nvPr/>
        </p:nvSpPr>
        <p:spPr>
          <a:xfrm>
            <a:off x="5748358" y="5905005"/>
            <a:ext cx="28622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Remember, exit() raises a </a:t>
            </a:r>
            <a:r>
              <a:rPr lang="en-GB" dirty="0" err="1"/>
              <a:t>SystemExit</a:t>
            </a:r>
            <a:r>
              <a:rPr lang="en-GB" dirty="0"/>
              <a:t> exception!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5E2D69B2-5F9F-3964-36E8-F11B4D4E3E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1296" y="6187439"/>
            <a:ext cx="2237062" cy="538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2CDC51-5B72-4C0D-F1B3-558C0CF0C3C0}"/>
              </a:ext>
            </a:extLst>
          </p:cNvPr>
          <p:cNvSpPr/>
          <p:nvPr/>
        </p:nvSpPr>
        <p:spPr>
          <a:xfrm>
            <a:off x="1897380" y="4655819"/>
            <a:ext cx="1173480" cy="287021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2399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b5d0ff9-ddc4-429e-a7d9-b8b8a70810cc" xsi:nil="true"/>
    <lcf76f155ced4ddcb4097134ff3c332f xmlns="c319d61d-2005-46c1-b745-2d154ed3822a">
      <Terms xmlns="http://schemas.microsoft.com/office/infopath/2007/PartnerControls"/>
    </lcf76f155ced4ddcb4097134ff3c332f>
    <ItemType xmlns="c319d61d-2005-46c1-b745-2d154ed3822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BAD9D95F28D4EB8D45E8498D5AAA1" ma:contentTypeVersion="15" ma:contentTypeDescription="Create a new document." ma:contentTypeScope="" ma:versionID="dd342008104879ec76703fa921339524">
  <xsd:schema xmlns:xsd="http://www.w3.org/2001/XMLSchema" xmlns:xs="http://www.w3.org/2001/XMLSchema" xmlns:p="http://schemas.microsoft.com/office/2006/metadata/properties" xmlns:ns2="c319d61d-2005-46c1-b745-2d154ed3822a" xmlns:ns3="1b5d0ff9-ddc4-429e-a7d9-b8b8a70810cc" targetNamespace="http://schemas.microsoft.com/office/2006/metadata/properties" ma:root="true" ma:fieldsID="4ff0c33e32c6cbd974369c54ac636b28" ns2:_="" ns3:_="">
    <xsd:import namespace="c319d61d-2005-46c1-b745-2d154ed3822a"/>
    <xsd:import namespace="1b5d0ff9-ddc4-429e-a7d9-b8b8a70810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ItemType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9d61d-2005-46c1-b745-2d154ed38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ItemType" ma:index="15" nillable="true" ma:displayName="ItemType" ma:description="Choose item type" ma:format="Dropdown" ma:internalName="ItemType">
      <xsd:simpleType>
        <xsd:restriction base="dms:Choice">
          <xsd:enumeration value="Logo"/>
          <xsd:enumeration value="Choice 2"/>
          <xsd:enumeration value="Choice 3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d0ff9-ddc4-429e-a7d9-b8b8a70810cc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4874b9e-ab9b-4956-b4e5-6ad56a549818}" ma:internalName="TaxCatchAll" ma:showField="CatchAllData" ma:web="1b5d0ff9-ddc4-429e-a7d9-b8b8a70810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  <ds:schemaRef ds:uri="ae7a5ef5-f60e-4918-a47e-25aad02606cf"/>
    <ds:schemaRef ds:uri="35c74202-6262-43ee-80e5-eb97de261190"/>
    <ds:schemaRef ds:uri="1b5d0ff9-ddc4-429e-a7d9-b8b8a70810cc"/>
    <ds:schemaRef ds:uri="c319d61d-2005-46c1-b745-2d154ed3822a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328C4D-C84C-4E1C-A543-F58A44AF8E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19d61d-2005-46c1-b745-2d154ed3822a"/>
    <ds:schemaRef ds:uri="1b5d0ff9-ddc4-429e-a7d9-b8b8a70810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21356</TotalTime>
  <Words>5045</Words>
  <Application>Microsoft Office PowerPoint</Application>
  <PresentationFormat>Widescreen</PresentationFormat>
  <Paragraphs>581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22</vt:i4>
      </vt:variant>
    </vt:vector>
  </HeadingPairs>
  <TitlesOfParts>
    <vt:vector size="48" baseType="lpstr">
      <vt:lpstr>Courier New</vt:lpstr>
      <vt:lpstr>Montserrat</vt:lpstr>
      <vt:lpstr>Figtree</vt:lpstr>
      <vt:lpstr>Consolas</vt:lpstr>
      <vt:lpstr>Figtree Light</vt:lpstr>
      <vt:lpstr>Arial</vt:lpstr>
      <vt:lpstr>Aptos</vt:lpstr>
      <vt:lpstr>Montserrat Black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Module 12 – Error Handling and Exceptions</vt:lpstr>
      <vt:lpstr>PowerPoint Presentation</vt:lpstr>
      <vt:lpstr>Writing Errors to stderr</vt:lpstr>
      <vt:lpstr>Managing and Customising Warnings in Python</vt:lpstr>
      <vt:lpstr>Warnings – Examples</vt:lpstr>
      <vt:lpstr>Exception Handling</vt:lpstr>
      <vt:lpstr>Exception Handling - Syntax</vt:lpstr>
      <vt:lpstr>Exceptions – Multiple except blocks</vt:lpstr>
      <vt:lpstr>Exceptions – Multiple except blocks</vt:lpstr>
      <vt:lpstr>Working with Exception Objects</vt:lpstr>
      <vt:lpstr>The Role of the finally block</vt:lpstr>
      <vt:lpstr>Order of Execution</vt:lpstr>
      <vt:lpstr>Exception Hierarchy – part 1</vt:lpstr>
      <vt:lpstr>Exception Hierarchy – part 2</vt:lpstr>
      <vt:lpstr>Using Assertions for Debugging</vt:lpstr>
      <vt:lpstr>Raising Exceptions in Python</vt:lpstr>
      <vt:lpstr>Defining and Raising Custom Exceptions</vt:lpstr>
      <vt:lpstr>Inspecting Exceptions and Tracebacks</vt:lpstr>
      <vt:lpstr>Review Questions</vt:lpstr>
      <vt:lpstr>Review Questions</vt:lpstr>
      <vt:lpstr>Summary</vt:lpstr>
      <vt:lpstr>Context Managers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Cameron, Donald</cp:lastModifiedBy>
  <cp:revision>58</cp:revision>
  <dcterms:created xsi:type="dcterms:W3CDTF">2024-06-24T11:44:08Z</dcterms:created>
  <dcterms:modified xsi:type="dcterms:W3CDTF">2025-11-18T17:37:05Z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